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5"/>
  </p:notesMasterIdLst>
  <p:sldIdLst>
    <p:sldId id="291" r:id="rId5"/>
    <p:sldId id="288" r:id="rId6"/>
    <p:sldId id="289" r:id="rId7"/>
    <p:sldId id="290" r:id="rId8"/>
    <p:sldId id="256" r:id="rId9"/>
    <p:sldId id="287" r:id="rId10"/>
    <p:sldId id="646" r:id="rId11"/>
    <p:sldId id="323" r:id="rId12"/>
    <p:sldId id="275" r:id="rId13"/>
    <p:sldId id="260" r:id="rId14"/>
    <p:sldId id="263" r:id="rId15"/>
    <p:sldId id="258" r:id="rId16"/>
    <p:sldId id="278" r:id="rId17"/>
    <p:sldId id="265" r:id="rId18"/>
    <p:sldId id="279" r:id="rId19"/>
    <p:sldId id="282" r:id="rId20"/>
    <p:sldId id="292" r:id="rId21"/>
    <p:sldId id="293" r:id="rId22"/>
    <p:sldId id="285" r:id="rId23"/>
    <p:sldId id="294" r:id="rId24"/>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EA9B"/>
    <a:srgbClr val="F6A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1" d="100"/>
          <a:sy n="71" d="100"/>
        </p:scale>
        <p:origin x="106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ustomXml" Target="../customXml/item3.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7EEEC-0DD4-46D9-949D-2C80BA4A38BD}" type="datetimeFigureOut">
              <a:rPr lang="es-BO" smtClean="0"/>
              <a:t>22/7/2022</a:t>
            </a:fld>
            <a:endParaRPr lang="es-B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A945A-1789-4611-AF5A-F259B38A4922}" type="slidenum">
              <a:rPr lang="es-BO" smtClean="0"/>
              <a:t>‹Nº›</a:t>
            </a:fld>
            <a:endParaRPr lang="es-BO"/>
          </a:p>
        </p:txBody>
      </p:sp>
    </p:spTree>
    <p:extLst>
      <p:ext uri="{BB962C8B-B14F-4D97-AF65-F5344CB8AC3E}">
        <p14:creationId xmlns:p14="http://schemas.microsoft.com/office/powerpoint/2010/main" val="2184752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BO" sz="1800" dirty="0">
                <a:effectLst/>
                <a:latin typeface="Arial" panose="020B0604020202020204" pitchFamily="34" charset="0"/>
                <a:ea typeface="Calibri" panose="020F0502020204030204" pitchFamily="34" charset="0"/>
                <a:cs typeface="Arial" panose="020B0604020202020204" pitchFamily="34" charset="0"/>
              </a:rPr>
              <a:t>Vivimos hoy en mundo globalizado, dinámico, complejo, altamente tecnológico y </a:t>
            </a:r>
            <a:r>
              <a:rPr lang="es-BO" sz="1800" dirty="0" err="1">
                <a:effectLst/>
                <a:latin typeface="Arial" panose="020B0604020202020204" pitchFamily="34" charset="0"/>
                <a:ea typeface="Calibri" panose="020F0502020204030204" pitchFamily="34" charset="0"/>
                <a:cs typeface="Arial" panose="020B0604020202020204" pitchFamily="34" charset="0"/>
              </a:rPr>
              <a:t>sobretodo</a:t>
            </a:r>
            <a:r>
              <a:rPr lang="es-BO" sz="1800" dirty="0">
                <a:effectLst/>
                <a:latin typeface="Arial" panose="020B0604020202020204" pitchFamily="34" charset="0"/>
                <a:ea typeface="Calibri" panose="020F0502020204030204" pitchFamily="34" charset="0"/>
                <a:cs typeface="Arial" panose="020B0604020202020204" pitchFamily="34" charset="0"/>
              </a:rPr>
              <a:t> interconectado a través del ciberespacio.</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s-BO" sz="1800" dirty="0">
                <a:effectLst/>
                <a:latin typeface="Arial" panose="020B0604020202020204" pitchFamily="34" charset="0"/>
                <a:ea typeface="Calibri" panose="020F0502020204030204" pitchFamily="34" charset="0"/>
                <a:cs typeface="Arial" panose="020B0604020202020204" pitchFamily="34" charset="0"/>
              </a:rPr>
              <a:t>El término </a:t>
            </a:r>
            <a:r>
              <a:rPr lang="es-BO" sz="1800" b="1" dirty="0">
                <a:effectLst/>
                <a:latin typeface="Arial" panose="020B0604020202020204" pitchFamily="34" charset="0"/>
                <a:ea typeface="Calibri" panose="020F0502020204030204" pitchFamily="34" charset="0"/>
                <a:cs typeface="Arial" panose="020B0604020202020204" pitchFamily="34" charset="0"/>
              </a:rPr>
              <a:t>global</a:t>
            </a:r>
            <a:r>
              <a:rPr lang="es-BO" sz="1800" dirty="0">
                <a:effectLst/>
                <a:latin typeface="Arial" panose="020B0604020202020204" pitchFamily="34" charset="0"/>
                <a:ea typeface="Calibri" panose="020F0502020204030204" pitchFamily="34" charset="0"/>
                <a:cs typeface="Arial" panose="020B0604020202020204" pitchFamily="34" charset="0"/>
              </a:rPr>
              <a:t> es sinónimo del todo, lo total y conjunto universo, se escucha en forma permanente, calentamiento global, globalización financiera, economía global, educación global, comunicaciones globales, redes globales etc., por todo ello se dice que vivimos en un mundo globalizado y en muchos casos el mismo es resistido y aplaudido por los efectos económicos y financieros que conllevan, sin embargo considerar este fenómeno exclusivamente como algo netamente económico resultaría una simplificación y una visión corta de la misma, ya que dicho fenómeno ejerce influencia, en mayor o menor grado, en todas las esferas de la actividad humana.</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s-BO" sz="1800" dirty="0">
                <a:effectLst/>
                <a:latin typeface="Arial" panose="020B0604020202020204" pitchFamily="34" charset="0"/>
                <a:ea typeface="Calibri" panose="020F0502020204030204" pitchFamily="34" charset="0"/>
                <a:cs typeface="Arial" panose="020B0604020202020204" pitchFamily="34" charset="0"/>
              </a:rPr>
              <a:t>Nos encontramos en mundo </a:t>
            </a:r>
            <a:r>
              <a:rPr lang="es-BO" sz="1800" b="1" dirty="0">
                <a:effectLst/>
                <a:latin typeface="Arial" panose="020B0604020202020204" pitchFamily="34" charset="0"/>
                <a:ea typeface="Calibri" panose="020F0502020204030204" pitchFamily="34" charset="0"/>
                <a:cs typeface="Arial" panose="020B0604020202020204" pitchFamily="34" charset="0"/>
              </a:rPr>
              <a:t>dinámico</a:t>
            </a:r>
            <a:r>
              <a:rPr lang="es-BO" sz="1800" dirty="0">
                <a:effectLst/>
                <a:latin typeface="Arial" panose="020B0604020202020204" pitchFamily="34" charset="0"/>
                <a:ea typeface="Calibri" panose="020F0502020204030204" pitchFamily="34" charset="0"/>
                <a:cs typeface="Arial" panose="020B0604020202020204" pitchFamily="34" charset="0"/>
              </a:rPr>
              <a:t> porque nada es estático y todo se encuentra en movimiento, así por ejemplo el precio del petróleo en la bolsa de valores sube y baja de acuerdo a la oferta y demanda del día; </a:t>
            </a:r>
            <a:r>
              <a:rPr lang="es-BO" sz="1800" b="1" dirty="0">
                <a:effectLst/>
                <a:latin typeface="Arial" panose="020B0604020202020204" pitchFamily="34" charset="0"/>
                <a:ea typeface="Calibri" panose="020F0502020204030204" pitchFamily="34" charset="0"/>
                <a:cs typeface="Arial" panose="020B0604020202020204" pitchFamily="34" charset="0"/>
              </a:rPr>
              <a:t>la complejidad de los problemas</a:t>
            </a:r>
            <a:r>
              <a:rPr lang="es-BO" sz="1800" dirty="0">
                <a:effectLst/>
                <a:latin typeface="Arial" panose="020B0604020202020204" pitchFamily="34" charset="0"/>
                <a:ea typeface="Calibri" panose="020F0502020204030204" pitchFamily="34" charset="0"/>
                <a:cs typeface="Arial" panose="020B0604020202020204" pitchFamily="34" charset="0"/>
              </a:rPr>
              <a:t> que se presentan en los diferentes suprasistemas y subsistemas económico, político, social, cultural, militar, tecnológico y ecológico son complejos de analizar ya que la interrelación de las diferentes variables causas y efectos de los mismos son de diferente origen y naturaleza, y en muchos de los casos los efectos no se ven de manera inmediata sino a corto, mediano y largo plazo, con frecuencia se escucha expresiones como “El problema es complejo”, “Es falla del sistema” y también nos encontramos en presencia de fenómenos complejos como ser el calentamiento global, la crisis económica mundial, guerras, crimen organizado, terrorismo internacional, desastres naturales, pandemias, problemas que denotan que la complejidad va de menos a más de menor a mayor grado de dificultad en su análisis.</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s-BO" sz="1800" b="1" dirty="0">
                <a:effectLst/>
                <a:latin typeface="Arial" panose="020B0604020202020204" pitchFamily="34" charset="0"/>
                <a:ea typeface="Calibri" panose="020F0502020204030204" pitchFamily="34" charset="0"/>
                <a:cs typeface="Arial" panose="020B0604020202020204" pitchFamily="34" charset="0"/>
              </a:rPr>
              <a:t>La tecnología</a:t>
            </a:r>
            <a:r>
              <a:rPr lang="es-BO" sz="1800" dirty="0">
                <a:effectLst/>
                <a:latin typeface="Arial" panose="020B0604020202020204" pitchFamily="34" charset="0"/>
                <a:ea typeface="Calibri" panose="020F0502020204030204" pitchFamily="34" charset="0"/>
                <a:cs typeface="Arial" panose="020B0604020202020204" pitchFamily="34" charset="0"/>
              </a:rPr>
              <a:t> en el mundo existió  desde el momento en que se aplica el conocimiento a un uso práctico, así por ejemplo esto se da cuando los cavernícolas usaban el garrote como herramienta o arma tecnológica para su defensa ante las diferentes amenazas que les rodeaban, pero hoy, el uso de la tecnología sea masificado para bien o para mal del hombre y la naturaleza, ¿quién no tiene un celular?, ¿qué organización, institución, empresa no cuenta con al menos una computadora?, la tecnología entro y llego a nuestras vidas para quedarse.</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s-BO" sz="1800" dirty="0">
                <a:effectLst/>
                <a:latin typeface="Arial" panose="020B0604020202020204" pitchFamily="34" charset="0"/>
                <a:ea typeface="Calibri" panose="020F0502020204030204" pitchFamily="34" charset="0"/>
                <a:cs typeface="Arial" panose="020B0604020202020204" pitchFamily="34" charset="0"/>
              </a:rPr>
              <a:t>El mundo está interconectado e interrelacionado a través del </a:t>
            </a:r>
            <a:r>
              <a:rPr lang="es-BO" sz="1800" b="1" dirty="0">
                <a:effectLst/>
                <a:latin typeface="Arial" panose="020B0604020202020204" pitchFamily="34" charset="0"/>
                <a:ea typeface="Calibri" panose="020F0502020204030204" pitchFamily="34" charset="0"/>
                <a:cs typeface="Arial" panose="020B0604020202020204" pitchFamily="34" charset="0"/>
              </a:rPr>
              <a:t>Ciberespacio</a:t>
            </a:r>
            <a:r>
              <a:rPr lang="es-BO" sz="1800" dirty="0">
                <a:effectLst/>
                <a:latin typeface="Arial" panose="020B0604020202020204" pitchFamily="34" charset="0"/>
                <a:ea typeface="Calibri" panose="020F0502020204030204" pitchFamily="34" charset="0"/>
                <a:cs typeface="Arial" panose="020B0604020202020204" pitchFamily="34" charset="0"/>
              </a:rPr>
              <a:t>, antes una noticia que ocurría en el Japón llegaba o se conocía en Bolivia, semanas o meses después, ahora el conocimiento del hecho es casi inmediato, gracias a la red global o internet o las redes telefónicas vía satélite o microondas.</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endParaRPr lang="es-BO" dirty="0"/>
          </a:p>
        </p:txBody>
      </p:sp>
      <p:sp>
        <p:nvSpPr>
          <p:cNvPr id="4" name="Marcador de número de diapositiva 3"/>
          <p:cNvSpPr>
            <a:spLocks noGrp="1"/>
          </p:cNvSpPr>
          <p:nvPr>
            <p:ph type="sldNum" sz="quarter" idx="5"/>
          </p:nvPr>
        </p:nvSpPr>
        <p:spPr/>
        <p:txBody>
          <a:bodyPr/>
          <a:lstStyle/>
          <a:p>
            <a:fld id="{0E398730-525F-4487-B1F3-E92DDC8E303D}" type="slidenum">
              <a:rPr lang="es-BO" smtClean="0"/>
              <a:t>7</a:t>
            </a:fld>
            <a:endParaRPr lang="es-BO"/>
          </a:p>
        </p:txBody>
      </p:sp>
    </p:spTree>
    <p:extLst>
      <p:ext uri="{BB962C8B-B14F-4D97-AF65-F5344CB8AC3E}">
        <p14:creationId xmlns:p14="http://schemas.microsoft.com/office/powerpoint/2010/main" val="287892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80340" algn="just">
              <a:lnSpc>
                <a:spcPct val="107000"/>
              </a:lnSpc>
            </a:pPr>
            <a:r>
              <a:rPr lang="es-BO" sz="1800" dirty="0">
                <a:effectLst/>
                <a:latin typeface="Arial" panose="020B0604020202020204" pitchFamily="34" charset="0"/>
                <a:ea typeface="Calibri" panose="020F0502020204030204" pitchFamily="34" charset="0"/>
                <a:cs typeface="Arial" panose="020B0604020202020204" pitchFamily="34" charset="0"/>
              </a:rPr>
              <a:t>El término, </a:t>
            </a:r>
            <a:r>
              <a:rPr lang="es-BO" sz="1800" b="1" dirty="0">
                <a:effectLst/>
                <a:latin typeface="Arial" panose="020B0604020202020204" pitchFamily="34" charset="0"/>
                <a:ea typeface="Calibri" panose="020F0502020204030204" pitchFamily="34" charset="0"/>
                <a:cs typeface="Arial" panose="020B0604020202020204" pitchFamily="34" charset="0"/>
              </a:rPr>
              <a:t>Disrupción</a:t>
            </a:r>
            <a:r>
              <a:rPr lang="es-BO" sz="1800" dirty="0">
                <a:effectLst/>
                <a:latin typeface="Arial" panose="020B0604020202020204" pitchFamily="34" charset="0"/>
                <a:ea typeface="Calibri" panose="020F0502020204030204" pitchFamily="34" charset="0"/>
                <a:cs typeface="Arial" panose="020B0604020202020204" pitchFamily="34" charset="0"/>
              </a:rPr>
              <a:t> se utiliza para definir un hecho que cambia las reglas del juego del mercado y afecta directamente a la sociedad. Es cuando una tecnología emergente, puede trastocar a toda una industria asentada y dominante. Donde empresas emergentes, que desarrollan tecnologías emergentes, acaban convirtiéndose en líderes y expulsando del mercado a otras que ya fueron dominantes y bien asentadas al no adaptarse e innovar. Ejemplos: La computadora que desplazo el uso de la máquina de escribir, el </a:t>
            </a:r>
            <a:r>
              <a:rPr lang="es-BO" sz="1800" dirty="0" err="1">
                <a:effectLst/>
                <a:latin typeface="Arial" panose="020B0604020202020204" pitchFamily="34" charset="0"/>
                <a:ea typeface="Calibri" panose="020F0502020204030204" pitchFamily="34" charset="0"/>
                <a:cs typeface="Arial" panose="020B0604020202020204" pitchFamily="34" charset="0"/>
              </a:rPr>
              <a:t>streaming</a:t>
            </a:r>
            <a:r>
              <a:rPr lang="es-BO" sz="1800" dirty="0">
                <a:effectLst/>
                <a:latin typeface="Arial" panose="020B0604020202020204" pitchFamily="34" charset="0"/>
                <a:ea typeface="Calibri" panose="020F0502020204030204" pitchFamily="34" charset="0"/>
                <a:cs typeface="Arial" panose="020B0604020202020204" pitchFamily="34" charset="0"/>
              </a:rPr>
              <a:t> de video está sustituyendo la tv por cable.</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marL="180340" algn="just">
              <a:lnSpc>
                <a:spcPct val="107000"/>
              </a:lnSpc>
            </a:pPr>
            <a:r>
              <a:rPr lang="es-BO" sz="1800" dirty="0">
                <a:effectLst/>
                <a:latin typeface="Arial" panose="020B0604020202020204" pitchFamily="34" charset="0"/>
                <a:ea typeface="Calibri" panose="020F0502020204030204" pitchFamily="34" charset="0"/>
                <a:cs typeface="Arial" panose="020B0604020202020204" pitchFamily="34" charset="0"/>
              </a:rPr>
              <a:t>Las tecnologías emergentes como la inteligencia artificial, internet de las cosas, la impresión 3d, </a:t>
            </a:r>
            <a:r>
              <a:rPr lang="es-BO" sz="1800" dirty="0" err="1">
                <a:effectLst/>
                <a:latin typeface="Arial" panose="020B0604020202020204" pitchFamily="34" charset="0"/>
                <a:ea typeface="Calibri" panose="020F0502020204030204" pitchFamily="34" charset="0"/>
                <a:cs typeface="Arial" panose="020B0604020202020204" pitchFamily="34" charset="0"/>
              </a:rPr>
              <a:t>big</a:t>
            </a:r>
            <a:r>
              <a:rPr lang="es-BO" sz="1800" dirty="0">
                <a:effectLst/>
                <a:latin typeface="Arial" panose="020B0604020202020204" pitchFamily="34" charset="0"/>
                <a:ea typeface="Calibri" panose="020F0502020204030204" pitchFamily="34" charset="0"/>
                <a:cs typeface="Arial" panose="020B0604020202020204" pitchFamily="34" charset="0"/>
              </a:rPr>
              <a:t> data, vehículos inteligentes, el metaverso, afectaran a las personas, empresas y gobiernos, provocando destrucción de empleos y creación de otros nuevos, generando de esta forma brechas y asimetrías en el conocimiento y la tecnología.</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marL="180340" algn="just">
              <a:lnSpc>
                <a:spcPct val="107000"/>
              </a:lnSpc>
              <a:spcAft>
                <a:spcPts val="800"/>
              </a:spcAft>
            </a:pPr>
            <a:r>
              <a:rPr lang="es-BO" sz="1800" dirty="0">
                <a:effectLst/>
                <a:latin typeface="Arial" panose="020B0604020202020204" pitchFamily="34" charset="0"/>
                <a:ea typeface="Calibri" panose="020F0502020204030204" pitchFamily="34" charset="0"/>
                <a:cs typeface="Arial" panose="020B0604020202020204" pitchFamily="34" charset="0"/>
              </a:rPr>
              <a:t>De ahí que la calidad de la educación se constituye en el protagonista y actor principal, se convierte en el instrumento y factor clave de adaptación e innovación. </a:t>
            </a:r>
            <a:endParaRPr lang="es-BO"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380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6BA74-7B2F-6A48-F2C8-513423BDFB1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8A3B9889-380D-7393-3F0A-372662AF9AE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5A1E8796-A968-EACF-EC86-65242C9AEF8A}"/>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5" name="Marcador de pie de página 4">
            <a:extLst>
              <a:ext uri="{FF2B5EF4-FFF2-40B4-BE49-F238E27FC236}">
                <a16:creationId xmlns:a16="http://schemas.microsoft.com/office/drawing/2014/main" id="{756FAB97-930D-90FE-B325-4BA449AD49A0}"/>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5043CFA0-DD5A-6F1E-2204-F9C6CED0B6E2}"/>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534963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38EB5-3ED8-FCC7-C4AE-5E04AD726325}"/>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59B4A983-1189-2E0A-2632-1804577D6CBD}"/>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399A341-C0D2-5429-0352-1E4C3BA6D012}"/>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5" name="Marcador de pie de página 4">
            <a:extLst>
              <a:ext uri="{FF2B5EF4-FFF2-40B4-BE49-F238E27FC236}">
                <a16:creationId xmlns:a16="http://schemas.microsoft.com/office/drawing/2014/main" id="{5B6BE156-D34D-0184-21F1-EF9CFE456BF6}"/>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A8055FFC-4026-DDC5-8178-8E7F4DC60EE0}"/>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3070638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DB7A01E-1904-D7E2-E484-A04C82EDDA2A}"/>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8AD5BCAD-972B-9E27-44C4-D2BB1E9EC289}"/>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B4173DEE-248F-EB1A-BF6C-505E44CBF27F}"/>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5" name="Marcador de pie de página 4">
            <a:extLst>
              <a:ext uri="{FF2B5EF4-FFF2-40B4-BE49-F238E27FC236}">
                <a16:creationId xmlns:a16="http://schemas.microsoft.com/office/drawing/2014/main" id="{09458F8D-9A5A-9934-9215-063E08EF762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51C46C85-5400-EFFE-A839-B6AE89CDA91F}"/>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3827202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FC5A6-A62E-E2F0-38BC-01BEAD73DEC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86FD10B9-D8DB-DF7F-F5EB-10BC7189135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3A23CEB0-0E6A-D788-5C2A-A5B57DF3440D}"/>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5" name="Marcador de pie de página 4">
            <a:extLst>
              <a:ext uri="{FF2B5EF4-FFF2-40B4-BE49-F238E27FC236}">
                <a16:creationId xmlns:a16="http://schemas.microsoft.com/office/drawing/2014/main" id="{87130B7B-EBFF-45C8-440C-129D300E16BE}"/>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13874E84-A354-770D-1B32-A099222B6FE8}"/>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4000003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663D9-F066-C009-3988-EC9203E1EA04}"/>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748D8734-7490-B75C-B042-2CA2DEF0C8AA}"/>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6AF996AA-F41A-FD8B-5AC4-C0793CCC88F5}"/>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5" name="Marcador de pie de página 4">
            <a:extLst>
              <a:ext uri="{FF2B5EF4-FFF2-40B4-BE49-F238E27FC236}">
                <a16:creationId xmlns:a16="http://schemas.microsoft.com/office/drawing/2014/main" id="{B9BF2D55-0440-8DC4-2376-88ADE8C1BEA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8E8D7E59-D8AA-D36A-D46A-92EC8F3A74F2}"/>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703567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3042C-2B52-EEF4-4C56-32900BF145A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286F5927-7E22-925B-3A83-BA2BC1BC237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7F456D7-305D-EA6F-13D6-B3E2E7320DA6}"/>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5" name="Marcador de pie de página 4">
            <a:extLst>
              <a:ext uri="{FF2B5EF4-FFF2-40B4-BE49-F238E27FC236}">
                <a16:creationId xmlns:a16="http://schemas.microsoft.com/office/drawing/2014/main" id="{86190256-A05D-8C11-2898-26E0D72C49FD}"/>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766C0A6C-F3A7-AFF8-C6C2-957D5FAF6DF9}"/>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2828797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EE677-D84E-03FE-A74A-90411FFECF55}"/>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9009E782-E78F-7DD7-FCF9-D9B6700766F6}"/>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991DEBE-C76F-BACC-F0E9-CCA908AA5C3F}"/>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CAE80905-E7F9-4A0E-36CA-DF3E09D3EEC9}"/>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6" name="Marcador de pie de página 5">
            <a:extLst>
              <a:ext uri="{FF2B5EF4-FFF2-40B4-BE49-F238E27FC236}">
                <a16:creationId xmlns:a16="http://schemas.microsoft.com/office/drawing/2014/main" id="{1891359D-32B0-B76D-76EA-E2F24577D8A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4D5A0C58-6C45-BBB7-6E37-B3942A8260C0}"/>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1325863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79172-9012-7295-3F99-347ED4DA85C9}"/>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6C04B29D-5F14-6194-3D9A-940BFF2724C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E31C104-D1EC-DCE6-6398-9A5A87D4507A}"/>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F3BE9EA7-7AFF-5A6D-5B8C-684805EEA0E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7AC635F-6ED2-CF3F-FB4A-75741F4A4324}"/>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E2CF6650-C74B-DC40-B6AA-B727864D8151}"/>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8" name="Marcador de pie de página 7">
            <a:extLst>
              <a:ext uri="{FF2B5EF4-FFF2-40B4-BE49-F238E27FC236}">
                <a16:creationId xmlns:a16="http://schemas.microsoft.com/office/drawing/2014/main" id="{FD90568F-9D3D-F983-1F0C-51A5CBB47835}"/>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9" name="Marcador de número de diapositiva 8">
            <a:extLst>
              <a:ext uri="{FF2B5EF4-FFF2-40B4-BE49-F238E27FC236}">
                <a16:creationId xmlns:a16="http://schemas.microsoft.com/office/drawing/2014/main" id="{98564B62-3BC9-9615-9058-F9974457B870}"/>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1601095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650CB-E1F5-9840-AF3E-9A95FD61B950}"/>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0339585F-7775-D48F-34EF-43CA3E1FCA38}"/>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4" name="Marcador de pie de página 3">
            <a:extLst>
              <a:ext uri="{FF2B5EF4-FFF2-40B4-BE49-F238E27FC236}">
                <a16:creationId xmlns:a16="http://schemas.microsoft.com/office/drawing/2014/main" id="{ADA9D9CE-82E3-5C55-6FB8-C6E860CC376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5" name="Marcador de número de diapositiva 4">
            <a:extLst>
              <a:ext uri="{FF2B5EF4-FFF2-40B4-BE49-F238E27FC236}">
                <a16:creationId xmlns:a16="http://schemas.microsoft.com/office/drawing/2014/main" id="{D2C8A404-B775-C3CC-8CA2-0ADCD89CE2D3}"/>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390877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6837894-6F51-90F7-2E2E-86FA7FE5E41D}"/>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3" name="Marcador de pie de página 2">
            <a:extLst>
              <a:ext uri="{FF2B5EF4-FFF2-40B4-BE49-F238E27FC236}">
                <a16:creationId xmlns:a16="http://schemas.microsoft.com/office/drawing/2014/main" id="{338AF2B8-A162-0860-7102-CD22B255450A}"/>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4" name="Marcador de número de diapositiva 3">
            <a:extLst>
              <a:ext uri="{FF2B5EF4-FFF2-40B4-BE49-F238E27FC236}">
                <a16:creationId xmlns:a16="http://schemas.microsoft.com/office/drawing/2014/main" id="{19CDBA76-DA9F-3527-4E18-F1983125E87F}"/>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2137255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22BC72-F9A0-86D3-356A-A3185EEA2FD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3D9E5E30-3118-5398-36E1-65704DF2BE1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49E0CDBD-244A-97BE-D4B3-D86FDCB4991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78F735-88B7-D600-129E-F32B268F5032}"/>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6" name="Marcador de pie de página 5">
            <a:extLst>
              <a:ext uri="{FF2B5EF4-FFF2-40B4-BE49-F238E27FC236}">
                <a16:creationId xmlns:a16="http://schemas.microsoft.com/office/drawing/2014/main" id="{6B58D2F7-BBD2-3713-0180-36EAC458B6AC}"/>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E476E578-E832-8036-E101-9699A2CAC262}"/>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379052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B6FD9-D652-9E7C-EA92-DA2A37B1C9D3}"/>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E31B3C16-EFB1-D0ED-481F-CB667910034A}"/>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BBE22621-FE0D-A436-BB2E-B80E4FAFE8FA}"/>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5" name="Marcador de pie de página 4">
            <a:extLst>
              <a:ext uri="{FF2B5EF4-FFF2-40B4-BE49-F238E27FC236}">
                <a16:creationId xmlns:a16="http://schemas.microsoft.com/office/drawing/2014/main" id="{18B1E3FD-C972-A99F-31EE-ED4FC1D97A10}"/>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1A4372DC-E2DD-73A8-A5A4-A2748FEE1CB9}"/>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2581791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F26AFD-0178-51DE-7EBA-F71EFB30F09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CB31180B-1ABD-3B9C-2D1A-157B5EC16FF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BED4831B-6B3E-8F01-D4E0-416ECC1CDFF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6D91D4-42DA-4382-576A-8EBE015DF7A7}"/>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6" name="Marcador de pie de página 5">
            <a:extLst>
              <a:ext uri="{FF2B5EF4-FFF2-40B4-BE49-F238E27FC236}">
                <a16:creationId xmlns:a16="http://schemas.microsoft.com/office/drawing/2014/main" id="{02DEEBD2-6135-FABC-E7EC-3C8196A6D807}"/>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0AEDC8A6-7DD5-0367-96E9-C6655E1EAEEF}"/>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724631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7D0E3-172C-1645-B49E-142454AAA4FA}"/>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39036625-2521-9983-257C-98CA0D12D27C}"/>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E5E5B125-D963-B10E-CCC2-4015914AC65A}"/>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5" name="Marcador de pie de página 4">
            <a:extLst>
              <a:ext uri="{FF2B5EF4-FFF2-40B4-BE49-F238E27FC236}">
                <a16:creationId xmlns:a16="http://schemas.microsoft.com/office/drawing/2014/main" id="{6459DB31-C7B5-C8CB-0183-EDF78AB50FB9}"/>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74829C98-9BEF-CEB4-5607-6CE7672D1324}"/>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1909679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E58C446-0718-264F-C39D-6B2A9E289C3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7AA1852D-0E02-05E1-0FFD-5F0C5F1D8897}"/>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FEAC5F5A-E133-49C0-0951-5380ECEDDCD6}"/>
              </a:ext>
            </a:extLst>
          </p:cNvPr>
          <p:cNvSpPr>
            <a:spLocks noGrp="1"/>
          </p:cNvSpPr>
          <p:nvPr>
            <p:ph type="dt" sz="half" idx="10"/>
          </p:nvPr>
        </p:nvSpPr>
        <p:spPr>
          <a:xfrm>
            <a:off x="838200" y="6356350"/>
            <a:ext cx="2743200" cy="365125"/>
          </a:xfrm>
          <a:prstGeom prst="rect">
            <a:avLst/>
          </a:prstGeom>
        </p:spPr>
        <p:txBody>
          <a:bodyPr/>
          <a:lstStyle/>
          <a:p>
            <a:fld id="{93C0B2DB-1EDB-41E8-A2A0-8BA646B91FA1}" type="datetimeFigureOut">
              <a:rPr lang="es-BO" smtClean="0"/>
              <a:t>22/7/2022</a:t>
            </a:fld>
            <a:endParaRPr lang="es-BO"/>
          </a:p>
        </p:txBody>
      </p:sp>
      <p:sp>
        <p:nvSpPr>
          <p:cNvPr id="5" name="Marcador de pie de página 4">
            <a:extLst>
              <a:ext uri="{FF2B5EF4-FFF2-40B4-BE49-F238E27FC236}">
                <a16:creationId xmlns:a16="http://schemas.microsoft.com/office/drawing/2014/main" id="{A91F34B7-4ECA-D817-9475-D38281EF1D87}"/>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4B1B0F8A-8431-162B-69E9-DC389BAE8C02}"/>
              </a:ext>
            </a:extLst>
          </p:cNvPr>
          <p:cNvSpPr>
            <a:spLocks noGrp="1"/>
          </p:cNvSpPr>
          <p:nvPr>
            <p:ph type="sldNum" sz="quarter" idx="12"/>
          </p:nvPr>
        </p:nvSpPr>
        <p:spPr>
          <a:xfrm>
            <a:off x="8610600" y="6356350"/>
            <a:ext cx="2743200" cy="365125"/>
          </a:xfrm>
          <a:prstGeom prst="rect">
            <a:avLst/>
          </a:prstGeom>
        </p:spPr>
        <p:txBody>
          <a:bodyPr/>
          <a:lstStyle/>
          <a:p>
            <a:fld id="{6FA17AA2-BC45-4ED4-840E-A9F0AE566A5E}" type="slidenum">
              <a:rPr lang="es-BO" smtClean="0"/>
              <a:t>‹Nº›</a:t>
            </a:fld>
            <a:endParaRPr lang="es-BO"/>
          </a:p>
        </p:txBody>
      </p:sp>
    </p:spTree>
    <p:extLst>
      <p:ext uri="{BB962C8B-B14F-4D97-AF65-F5344CB8AC3E}">
        <p14:creationId xmlns:p14="http://schemas.microsoft.com/office/powerpoint/2010/main" val="1333828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B0E8F-726A-EAFD-1CE7-26F785328BD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DAECB5F9-8CB7-AEAD-0313-881C1AAB15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12685C91-4FF9-4A59-60F0-129F20DCF3B8}"/>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8A816A7D-6879-5257-986E-B941199DD054}"/>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D84AAFB-D632-0236-C998-24361F255D18}"/>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3677565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611B5-C920-07E0-F752-01B142627E9B}"/>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D932E7CA-7B1C-7E10-124A-FD52530D353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F1D148A0-71F9-E602-94E4-71D23D802A72}"/>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03CD3F56-7A46-EEA0-F1A4-17B5C25291DE}"/>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8CB2D9A1-32B1-C9AF-9106-47A8E5B37EC7}"/>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1152591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A49A1E-F517-D4F8-2CFF-35267EE166F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2E7574F6-B507-CDCC-D983-FD869C820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C44D3A0-65CE-03F3-E43B-AB7C3CD67806}"/>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84F1FDCB-C0D3-A4B6-FBBC-E8AC063DD00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13D25450-2F30-AC6A-763D-C786AC789014}"/>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1364814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E8A1A-1216-AA1D-8F4F-80253522F187}"/>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49744152-542F-E33E-804A-CCF97F6E229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DAB3515E-8E81-AEC6-F244-3239A44A010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99914EF5-A407-0FD6-6623-8D7B177FB5D0}"/>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6" name="Marcador de pie de página 5">
            <a:extLst>
              <a:ext uri="{FF2B5EF4-FFF2-40B4-BE49-F238E27FC236}">
                <a16:creationId xmlns:a16="http://schemas.microsoft.com/office/drawing/2014/main" id="{05B8E9AB-3CA4-08DC-AC03-64175ED68A1A}"/>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FE051D69-E5A4-7890-3028-B9E567555EF2}"/>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3212498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A1217-1F8B-7BCF-BE97-CCE55B75474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ACAE10E8-4BFE-5C2D-BC0D-50CE6EF09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78CAB59-7D33-6F1C-C0DC-BAEAA842994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AE1E42D1-F856-AB6A-9707-2E1B65AE1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3EDB77F-D6E9-89B4-4DE2-36B6ED2003B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60096170-987A-C4A7-8D0A-4EB8DD73FBC6}"/>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8" name="Marcador de pie de página 7">
            <a:extLst>
              <a:ext uri="{FF2B5EF4-FFF2-40B4-BE49-F238E27FC236}">
                <a16:creationId xmlns:a16="http://schemas.microsoft.com/office/drawing/2014/main" id="{AF735F53-E2AD-B2D9-17E1-8B68A5521CD8}"/>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6764A235-8B0C-ADEA-2C1F-FE49FF222A10}"/>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3567251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5BDBD-65B8-D990-FB39-F1A1585A0BBC}"/>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8C0DFF5F-92CD-ADFA-057A-E21A094581EA}"/>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4" name="Marcador de pie de página 3">
            <a:extLst>
              <a:ext uri="{FF2B5EF4-FFF2-40B4-BE49-F238E27FC236}">
                <a16:creationId xmlns:a16="http://schemas.microsoft.com/office/drawing/2014/main" id="{A1C3BEF1-7321-68C4-69A7-BB5C61E6CB5E}"/>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EC07A2E4-4DFE-46B1-4BCA-C32601418570}"/>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1720854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17EDE9-D3CB-1F1B-1317-5DA2C4B521E6}"/>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3" name="Marcador de pie de página 2">
            <a:extLst>
              <a:ext uri="{FF2B5EF4-FFF2-40B4-BE49-F238E27FC236}">
                <a16:creationId xmlns:a16="http://schemas.microsoft.com/office/drawing/2014/main" id="{1C3E7C00-CC0F-B71E-0B6D-EAE15695B925}"/>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A9C56E0C-44EB-D451-F155-D0161226B7AD}"/>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396327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FF012-3059-40D2-3DDD-880F981D818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5BA74396-9128-A41F-B4F1-8E19B4FEED7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C706AE-0218-3AF8-B50B-0941D67881FA}"/>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5" name="Marcador de pie de página 4">
            <a:extLst>
              <a:ext uri="{FF2B5EF4-FFF2-40B4-BE49-F238E27FC236}">
                <a16:creationId xmlns:a16="http://schemas.microsoft.com/office/drawing/2014/main" id="{C1DBB0D2-5183-C0B5-AF9E-6215A855AC56}"/>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6" name="Marcador de número de diapositiva 5">
            <a:extLst>
              <a:ext uri="{FF2B5EF4-FFF2-40B4-BE49-F238E27FC236}">
                <a16:creationId xmlns:a16="http://schemas.microsoft.com/office/drawing/2014/main" id="{4C1DECB3-4094-F72D-DC8C-9568BB0D5F98}"/>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652056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6A47F-D4FA-1F3F-A9B9-5B56BF5BB45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A95F36C7-3E08-6B58-EFA9-87F7F5EBF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E594058D-A360-84A5-3EA1-34E3AE437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B257A3-4529-C6DC-A104-B9170FE654D1}"/>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6" name="Marcador de pie de página 5">
            <a:extLst>
              <a:ext uri="{FF2B5EF4-FFF2-40B4-BE49-F238E27FC236}">
                <a16:creationId xmlns:a16="http://schemas.microsoft.com/office/drawing/2014/main" id="{33050D21-FEEF-17B2-26A8-134F9036BB04}"/>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ED161B8B-6122-4BDC-5B14-D88C63C68C76}"/>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11034047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2F651-D1EB-CB74-0B22-E67284D1C6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4C5AFEB3-575E-43CE-2110-05EBA8BFC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A4FE8B4C-76F6-29C9-FBC3-1FC7876C7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7830726-7C9D-6A5A-27B6-E322A8708703}"/>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6" name="Marcador de pie de página 5">
            <a:extLst>
              <a:ext uri="{FF2B5EF4-FFF2-40B4-BE49-F238E27FC236}">
                <a16:creationId xmlns:a16="http://schemas.microsoft.com/office/drawing/2014/main" id="{E07D0ED1-89BB-BF12-0816-EAE7D552138B}"/>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B95322EE-1BCD-E9CD-82DE-F375CE54AE99}"/>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28521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5F3BF-5A6F-F102-46D8-D38EBAB16D7A}"/>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7EFCED66-883E-EA48-D0C2-897A5AEC6A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695F24BA-FF02-C3BA-3BF8-FA6BB27110B0}"/>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4A0B910A-63FD-07E0-21A0-41E3B2AF9CBB}"/>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D2D579A5-308D-AA04-6363-CEA6F26F5577}"/>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36357405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61258E-9ADD-72D3-B706-B88C8121D33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B88D9229-9A00-AA4A-33C3-DD3378ED844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185B8BF2-83BA-7422-3E37-B6FF057B9FFB}"/>
              </a:ext>
            </a:extLst>
          </p:cNvPr>
          <p:cNvSpPr>
            <a:spLocks noGrp="1"/>
          </p:cNvSpPr>
          <p:nvPr>
            <p:ph type="dt" sz="half" idx="10"/>
          </p:nvPr>
        </p:nvSpPr>
        <p:spPr/>
        <p:txBody>
          <a:body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78D4898A-0E19-F61F-BD76-F43C70D2DA46}"/>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A839441F-4BC8-1A21-212C-8ABFB94AD2CB}"/>
              </a:ext>
            </a:extLst>
          </p:cNvPr>
          <p:cNvSpPr>
            <a:spLocks noGrp="1"/>
          </p:cNvSpPr>
          <p:nvPr>
            <p:ph type="sldNum" sz="quarter" idx="12"/>
          </p:nvPr>
        </p:nvSpPr>
        <p:spPr/>
        <p:txBody>
          <a:bodyPr/>
          <a:lstStyle/>
          <a:p>
            <a:fld id="{F5250707-7DF2-415C-8CA6-11C98FFEDE71}" type="slidenum">
              <a:rPr lang="es-BO" smtClean="0"/>
              <a:t>‹Nº›</a:t>
            </a:fld>
            <a:endParaRPr lang="es-BO"/>
          </a:p>
        </p:txBody>
      </p:sp>
    </p:spTree>
    <p:extLst>
      <p:ext uri="{BB962C8B-B14F-4D97-AF65-F5344CB8AC3E}">
        <p14:creationId xmlns:p14="http://schemas.microsoft.com/office/powerpoint/2010/main" val="678343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55308-707E-3181-43C8-80C3E18E980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ED604C3D-A81A-7EEC-B81F-74079ED71A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D37FB460-1C15-3964-E199-52F8DB2D8504}"/>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D76322AA-3A1D-F854-F9B1-E2FD2C713A38}"/>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2631DFBE-3E3C-6B18-9166-40E5AE66B2C1}"/>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4044023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099169-4E5A-988E-E90E-9CF2C5D7919A}"/>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641C4010-1651-E661-7748-CD2AA59421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3BE6F0BA-3B6D-ED6E-FC3C-375312BED07D}"/>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7306D119-DB67-14B2-C0C2-7C44A68FDC04}"/>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279667F8-D493-B018-5A31-C3AA5404161A}"/>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727939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D7A56-9583-F35C-CC00-F0E96606133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BB151EBD-92A4-0507-6042-EBCA3A2ABA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5F1D37-84A5-7C8E-CC66-676F5BA04346}"/>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71AD6895-5336-DC27-F7B7-99B3B59C0B36}"/>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A7DC11DD-AFB2-0051-72EA-48D8C71594C7}"/>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2900072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75983-319C-AD89-E2FC-29DD5CAA2EA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DCA5DBCC-C674-07FE-C6A7-DA5CF47CBCE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414A06E7-DB2A-5F5A-0D3C-9E3176E8739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354F4B21-AAF0-213D-A628-5D71B04CE712}"/>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6" name="Marcador de pie de página 5">
            <a:extLst>
              <a:ext uri="{FF2B5EF4-FFF2-40B4-BE49-F238E27FC236}">
                <a16:creationId xmlns:a16="http://schemas.microsoft.com/office/drawing/2014/main" id="{BF29EB19-0FC7-83F1-5CA0-4A8FB73E8679}"/>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CE031A39-3B85-F297-9581-3586D2E6E3AF}"/>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335256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B0EE7-2DD8-D47D-9A33-C1761493BC5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D152F6A3-8819-A2DB-9493-152EDA819B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6436B25-08BA-D48D-C1AF-1A932B9A05B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025E39D9-A77B-A323-E0A6-3B1091F1B4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63F18A6-5F89-F986-7CBD-0C4868011D0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4823CDC4-E801-334E-86A5-112947E0FD48}"/>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8" name="Marcador de pie de página 7">
            <a:extLst>
              <a:ext uri="{FF2B5EF4-FFF2-40B4-BE49-F238E27FC236}">
                <a16:creationId xmlns:a16="http://schemas.microsoft.com/office/drawing/2014/main" id="{1592FCF7-1400-0EC1-E714-62F4514E3920}"/>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DDFD0FB2-EF54-4B18-62F5-7373C26A14AB}"/>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3173619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F0829-37FF-527F-9DEF-A302DE275071}"/>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B702D33F-3C57-35E5-2479-463AB788F259}"/>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4" name="Marcador de pie de página 3">
            <a:extLst>
              <a:ext uri="{FF2B5EF4-FFF2-40B4-BE49-F238E27FC236}">
                <a16:creationId xmlns:a16="http://schemas.microsoft.com/office/drawing/2014/main" id="{E8FD3790-D78B-12C4-9A85-97C658621455}"/>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8CEE3707-14C5-24B8-E430-E9276B9EB33C}"/>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3485709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02E70-D43F-AE70-0CC1-9CCC84CCBBD7}"/>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CF76C030-A2E4-2786-9C70-36C7F2CAC346}"/>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042B6968-EBE9-A1C3-9495-75D398971E9D}"/>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F3DAE93A-853F-E27C-260F-A22C47A773A0}"/>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6" name="Marcador de pie de página 5">
            <a:extLst>
              <a:ext uri="{FF2B5EF4-FFF2-40B4-BE49-F238E27FC236}">
                <a16:creationId xmlns:a16="http://schemas.microsoft.com/office/drawing/2014/main" id="{7FB6C7F2-26C2-E18A-C80E-576AAF06567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1B49CC6F-143E-1B4A-36CC-1A298C418CBF}"/>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1323052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229E0BE-F09A-6285-E998-0B3ACEF46EB5}"/>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3" name="Marcador de pie de página 2">
            <a:extLst>
              <a:ext uri="{FF2B5EF4-FFF2-40B4-BE49-F238E27FC236}">
                <a16:creationId xmlns:a16="http://schemas.microsoft.com/office/drawing/2014/main" id="{7E842577-78A6-56E0-19CA-3F66C779C182}"/>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4AB46269-1808-BB55-3CE8-FDFE58974CEF}"/>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39425754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C8407-DFDB-7E51-87C2-3DE9B8A693E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3CC24811-E41C-60F2-4FB4-35257880E6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60B9AB67-5F76-4C91-328D-D8BEB9E0B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9718218-DF7A-8876-C98E-BE29967D0B93}"/>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6" name="Marcador de pie de página 5">
            <a:extLst>
              <a:ext uri="{FF2B5EF4-FFF2-40B4-BE49-F238E27FC236}">
                <a16:creationId xmlns:a16="http://schemas.microsoft.com/office/drawing/2014/main" id="{F5690799-9818-D527-CC06-F3A7323BFF13}"/>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4B671A3-787B-4C78-088D-3D944F7D6EA5}"/>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2471293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FB7FE-6002-DCD6-B493-FF8A7A9C09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DBAA8F41-98CA-D1A2-7B83-AA9D5F85E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DAA6FA00-E5EA-B1F6-AD34-298B87F80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9EA4F5-D180-19D4-306E-5B1DC8A0F608}"/>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6" name="Marcador de pie de página 5">
            <a:extLst>
              <a:ext uri="{FF2B5EF4-FFF2-40B4-BE49-F238E27FC236}">
                <a16:creationId xmlns:a16="http://schemas.microsoft.com/office/drawing/2014/main" id="{351D6243-BC41-CC65-4C28-3EB28BFDC700}"/>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290C9A83-7855-BAA6-227C-E58C118F7D84}"/>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3324944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FC3D1-8181-86CA-70A9-A88023A15DCF}"/>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E8A7345E-2753-58E9-15E2-96F2A0D7CCB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D1C88370-4954-4822-EAA6-911F9CB60B73}"/>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80BF7088-D51B-7530-89CB-7A10AA34250F}"/>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F0977B53-94FE-6BC8-C5DC-BE1FAEBCFC25}"/>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683874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F786656-384D-AFF9-BADB-3FB8097749B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71B8B1A7-2CC7-D7EC-557E-65FC20B0EC5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0E029F6C-BF94-718C-9DDC-AC3EF2A08418}"/>
              </a:ext>
            </a:extLst>
          </p:cNvPr>
          <p:cNvSpPr>
            <a:spLocks noGrp="1"/>
          </p:cNvSpPr>
          <p:nvPr>
            <p:ph type="dt" sz="half" idx="10"/>
          </p:nvPr>
        </p:nvSpPr>
        <p:spPr/>
        <p:txBody>
          <a:body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A35F107B-36A0-99F1-8C4C-2DD39AE7F7E0}"/>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359DEF48-0AC7-0869-71A6-387167BE4F26}"/>
              </a:ext>
            </a:extLst>
          </p:cNvPr>
          <p:cNvSpPr>
            <a:spLocks noGrp="1"/>
          </p:cNvSpPr>
          <p:nvPr>
            <p:ph type="sldNum" sz="quarter" idx="12"/>
          </p:nvPr>
        </p:nvSpPr>
        <p:spPr/>
        <p:txBody>
          <a:bodyPr/>
          <a:lstStyle/>
          <a:p>
            <a:fld id="{F6EAC895-8EBE-4C30-AAEE-2AEC1CA809A7}" type="slidenum">
              <a:rPr lang="es-BO" smtClean="0"/>
              <a:t>‹Nº›</a:t>
            </a:fld>
            <a:endParaRPr lang="es-BO"/>
          </a:p>
        </p:txBody>
      </p:sp>
    </p:spTree>
    <p:extLst>
      <p:ext uri="{BB962C8B-B14F-4D97-AF65-F5344CB8AC3E}">
        <p14:creationId xmlns:p14="http://schemas.microsoft.com/office/powerpoint/2010/main" val="23917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28C34D-9BD6-47A5-A373-47AA6F83BB3B}"/>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67CF82F-EF10-A219-AB2D-7A04331F40A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8167A66-81D6-A4C7-764E-8669800C3203}"/>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DFCC6BAA-32A5-E994-BAFE-B0E0A208044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D167C48-BE6D-BA6D-5D6C-9D16B2EE0253}"/>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42A02450-9C16-9A3E-F6F9-3E4FBF177168}"/>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8" name="Marcador de pie de página 7">
            <a:extLst>
              <a:ext uri="{FF2B5EF4-FFF2-40B4-BE49-F238E27FC236}">
                <a16:creationId xmlns:a16="http://schemas.microsoft.com/office/drawing/2014/main" id="{5D8300C3-E162-A8E4-9A50-703D538AECFB}"/>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9" name="Marcador de número de diapositiva 8">
            <a:extLst>
              <a:ext uri="{FF2B5EF4-FFF2-40B4-BE49-F238E27FC236}">
                <a16:creationId xmlns:a16="http://schemas.microsoft.com/office/drawing/2014/main" id="{70090CB6-9AFD-3B66-7FD6-BD87859FAAAA}"/>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89921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EE06C-91C3-9B5B-9CFB-2EEE2F5CDBC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FFFDE629-0324-A368-E746-C2D25F9C6372}"/>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4" name="Marcador de pie de página 3">
            <a:extLst>
              <a:ext uri="{FF2B5EF4-FFF2-40B4-BE49-F238E27FC236}">
                <a16:creationId xmlns:a16="http://schemas.microsoft.com/office/drawing/2014/main" id="{837BD103-9622-525E-60F2-EB7C1D2B5414}"/>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5" name="Marcador de número de diapositiva 4">
            <a:extLst>
              <a:ext uri="{FF2B5EF4-FFF2-40B4-BE49-F238E27FC236}">
                <a16:creationId xmlns:a16="http://schemas.microsoft.com/office/drawing/2014/main" id="{532F1A86-87CE-7065-F7C1-D47B4968AEEF}"/>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291941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AF46222-48EE-49D8-26D2-952A988EA92F}"/>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3" name="Marcador de pie de página 2">
            <a:extLst>
              <a:ext uri="{FF2B5EF4-FFF2-40B4-BE49-F238E27FC236}">
                <a16:creationId xmlns:a16="http://schemas.microsoft.com/office/drawing/2014/main" id="{BB902DB4-0059-198E-94F9-C516D21F575B}"/>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4" name="Marcador de número de diapositiva 3">
            <a:extLst>
              <a:ext uri="{FF2B5EF4-FFF2-40B4-BE49-F238E27FC236}">
                <a16:creationId xmlns:a16="http://schemas.microsoft.com/office/drawing/2014/main" id="{6AC6683C-E9D4-2EBC-B309-55D2A47E5222}"/>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22829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62EBD-6E1A-5F6C-12A3-AE4F2B0CE89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3DDAD530-49F2-3371-75ED-C28326A80A2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BCD3B9E2-DC30-281F-32D6-55DC8DC2A1C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0597150-50DA-FEE6-7DAB-DEA6FA9CEA9F}"/>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6" name="Marcador de pie de página 5">
            <a:extLst>
              <a:ext uri="{FF2B5EF4-FFF2-40B4-BE49-F238E27FC236}">
                <a16:creationId xmlns:a16="http://schemas.microsoft.com/office/drawing/2014/main" id="{DB1767AB-C692-79B8-8DF8-6C9886CF200B}"/>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2A35FB4B-4926-4CDB-B667-878F7C4C0282}"/>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4263462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C6D33-94F1-6BF4-6604-3C053D781FB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449E6B52-F722-18EC-5877-5A707D4AB88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182F1BDA-C3A5-CB55-A901-7D239A09A4B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FCE9F0F-6F28-9447-7DE8-D0072ECC1A43}"/>
              </a:ext>
            </a:extLst>
          </p:cNvPr>
          <p:cNvSpPr>
            <a:spLocks noGrp="1"/>
          </p:cNvSpPr>
          <p:nvPr>
            <p:ph type="dt" sz="half" idx="10"/>
          </p:nvPr>
        </p:nvSpPr>
        <p:spPr>
          <a:xfrm>
            <a:off x="838200" y="6356350"/>
            <a:ext cx="2743200" cy="365125"/>
          </a:xfrm>
          <a:prstGeom prst="rect">
            <a:avLst/>
          </a:prstGeom>
        </p:spPr>
        <p:txBody>
          <a:bodyPr/>
          <a:lstStyle/>
          <a:p>
            <a:fld id="{98257975-99C2-41FD-BA9A-ED88CA1F7C3E}" type="datetimeFigureOut">
              <a:rPr lang="es-BO" smtClean="0"/>
              <a:t>22/7/2022</a:t>
            </a:fld>
            <a:endParaRPr lang="es-BO"/>
          </a:p>
        </p:txBody>
      </p:sp>
      <p:sp>
        <p:nvSpPr>
          <p:cNvPr id="6" name="Marcador de pie de página 5">
            <a:extLst>
              <a:ext uri="{FF2B5EF4-FFF2-40B4-BE49-F238E27FC236}">
                <a16:creationId xmlns:a16="http://schemas.microsoft.com/office/drawing/2014/main" id="{BC2F337A-4F4A-EE4A-78BC-F060DC908BEF}"/>
              </a:ext>
            </a:extLst>
          </p:cNvPr>
          <p:cNvSpPr>
            <a:spLocks noGrp="1"/>
          </p:cNvSpPr>
          <p:nvPr>
            <p:ph type="ftr" sz="quarter" idx="11"/>
          </p:nvPr>
        </p:nvSpPr>
        <p:spPr>
          <a:xfrm>
            <a:off x="4038600" y="6356350"/>
            <a:ext cx="4114800" cy="365125"/>
          </a:xfrm>
          <a:prstGeom prst="rect">
            <a:avLst/>
          </a:prstGeom>
        </p:spPr>
        <p:txBody>
          <a:bodyPr/>
          <a:lstStyle/>
          <a:p>
            <a:endParaRPr lang="es-BO"/>
          </a:p>
        </p:txBody>
      </p:sp>
      <p:sp>
        <p:nvSpPr>
          <p:cNvPr id="7" name="Marcador de número de diapositiva 6">
            <a:extLst>
              <a:ext uri="{FF2B5EF4-FFF2-40B4-BE49-F238E27FC236}">
                <a16:creationId xmlns:a16="http://schemas.microsoft.com/office/drawing/2014/main" id="{DB12C27F-DB5B-5BC2-A90A-99896285E886}"/>
              </a:ext>
            </a:extLst>
          </p:cNvPr>
          <p:cNvSpPr>
            <a:spLocks noGrp="1"/>
          </p:cNvSpPr>
          <p:nvPr>
            <p:ph type="sldNum" sz="quarter" idx="12"/>
          </p:nvPr>
        </p:nvSpPr>
        <p:spPr>
          <a:xfrm>
            <a:off x="8610600" y="6356350"/>
            <a:ext cx="2743200" cy="365125"/>
          </a:xfrm>
          <a:prstGeom prst="rect">
            <a:avLst/>
          </a:prstGeom>
        </p:spPr>
        <p:txBody>
          <a:bodyPr/>
          <a:lstStyle/>
          <a:p>
            <a:fld id="{E1B7E9E2-FBF0-4716-876B-125CA3DF9085}" type="slidenum">
              <a:rPr lang="es-BO" smtClean="0"/>
              <a:t>‹Nº›</a:t>
            </a:fld>
            <a:endParaRPr lang="es-BO"/>
          </a:p>
        </p:txBody>
      </p:sp>
    </p:spTree>
    <p:extLst>
      <p:ext uri="{BB962C8B-B14F-4D97-AF65-F5344CB8AC3E}">
        <p14:creationId xmlns:p14="http://schemas.microsoft.com/office/powerpoint/2010/main" val="384798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950455D-96B5-FC3A-9E60-570BD0CA8DFB}"/>
              </a:ext>
            </a:extLst>
          </p:cNvPr>
          <p:cNvPicPr>
            <a:picLocks noChangeAspect="1"/>
          </p:cNvPicPr>
          <p:nvPr userDrawn="1"/>
        </p:nvPicPr>
        <p:blipFill>
          <a:blip r:embed="rId13"/>
          <a:stretch>
            <a:fillRect/>
          </a:stretch>
        </p:blipFill>
        <p:spPr>
          <a:xfrm>
            <a:off x="0" y="0"/>
            <a:ext cx="12192000" cy="6859896"/>
          </a:xfrm>
          <a:prstGeom prst="rect">
            <a:avLst/>
          </a:prstGeom>
        </p:spPr>
      </p:pic>
      <p:pic>
        <p:nvPicPr>
          <p:cNvPr id="8" name="Imagen 7">
            <a:extLst>
              <a:ext uri="{FF2B5EF4-FFF2-40B4-BE49-F238E27FC236}">
                <a16:creationId xmlns:a16="http://schemas.microsoft.com/office/drawing/2014/main" id="{E248D77F-153F-2C8B-CD53-C52F7EB8CEA5}"/>
              </a:ext>
            </a:extLst>
          </p:cNvPr>
          <p:cNvPicPr>
            <a:picLocks noChangeAspect="1"/>
          </p:cNvPicPr>
          <p:nvPr userDrawn="1"/>
        </p:nvPicPr>
        <p:blipFill>
          <a:blip r:embed="rId14"/>
          <a:stretch>
            <a:fillRect/>
          </a:stretch>
        </p:blipFill>
        <p:spPr>
          <a:xfrm>
            <a:off x="0" y="66837"/>
            <a:ext cx="1455964" cy="1132416"/>
          </a:xfrm>
          <a:prstGeom prst="ellipse">
            <a:avLst/>
          </a:prstGeom>
          <a:ln w="19050">
            <a:solidFill>
              <a:schemeClr val="bg1">
                <a:lumMod val="50000"/>
              </a:schemeClr>
            </a:solidFill>
          </a:ln>
        </p:spPr>
      </p:pic>
    </p:spTree>
    <p:extLst>
      <p:ext uri="{BB962C8B-B14F-4D97-AF65-F5344CB8AC3E}">
        <p14:creationId xmlns:p14="http://schemas.microsoft.com/office/powerpoint/2010/main" val="2121087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Arco 10">
            <a:extLst>
              <a:ext uri="{FF2B5EF4-FFF2-40B4-BE49-F238E27FC236}">
                <a16:creationId xmlns:a16="http://schemas.microsoft.com/office/drawing/2014/main" id="{DD560799-BF56-4D9D-EBD8-DC70A53F7E55}"/>
              </a:ext>
            </a:extLst>
          </p:cNvPr>
          <p:cNvSpPr/>
          <p:nvPr userDrawn="1"/>
        </p:nvSpPr>
        <p:spPr>
          <a:xfrm flipV="1">
            <a:off x="-88761" y="190918"/>
            <a:ext cx="12369521" cy="884255"/>
          </a:xfrm>
          <a:prstGeom prst="arc">
            <a:avLst>
              <a:gd name="adj1" fmla="val 10813539"/>
              <a:gd name="adj2" fmla="val 5479"/>
            </a:avLst>
          </a:prstGeom>
          <a:ln w="38100">
            <a:solidFill>
              <a:schemeClr val="bg1">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ln w="57150">
                <a:solidFill>
                  <a:schemeClr val="tx1"/>
                </a:solidFill>
              </a:ln>
            </a:endParaRPr>
          </a:p>
        </p:txBody>
      </p:sp>
      <p:sp>
        <p:nvSpPr>
          <p:cNvPr id="12" name="Arco 11">
            <a:extLst>
              <a:ext uri="{FF2B5EF4-FFF2-40B4-BE49-F238E27FC236}">
                <a16:creationId xmlns:a16="http://schemas.microsoft.com/office/drawing/2014/main" id="{6B2ED6D0-0777-FE46-14D3-208F7955B0F9}"/>
              </a:ext>
            </a:extLst>
          </p:cNvPr>
          <p:cNvSpPr/>
          <p:nvPr userDrawn="1"/>
        </p:nvSpPr>
        <p:spPr>
          <a:xfrm flipV="1">
            <a:off x="-117229" y="272982"/>
            <a:ext cx="12369521" cy="884255"/>
          </a:xfrm>
          <a:prstGeom prst="arc">
            <a:avLst>
              <a:gd name="adj1" fmla="val 10813539"/>
              <a:gd name="adj2" fmla="val 5479"/>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ln w="57150">
                <a:solidFill>
                  <a:schemeClr val="tx1"/>
                </a:solidFill>
              </a:ln>
            </a:endParaRPr>
          </a:p>
        </p:txBody>
      </p:sp>
      <p:pic>
        <p:nvPicPr>
          <p:cNvPr id="13" name="Imagen 12">
            <a:extLst>
              <a:ext uri="{FF2B5EF4-FFF2-40B4-BE49-F238E27FC236}">
                <a16:creationId xmlns:a16="http://schemas.microsoft.com/office/drawing/2014/main" id="{68B052E3-3A63-15BE-5F9F-DC52CB82D511}"/>
              </a:ext>
            </a:extLst>
          </p:cNvPr>
          <p:cNvPicPr>
            <a:picLocks noChangeAspect="1"/>
          </p:cNvPicPr>
          <p:nvPr userDrawn="1"/>
        </p:nvPicPr>
        <p:blipFill>
          <a:blip r:embed="rId13"/>
          <a:stretch>
            <a:fillRect/>
          </a:stretch>
        </p:blipFill>
        <p:spPr>
          <a:xfrm>
            <a:off x="0" y="66837"/>
            <a:ext cx="1455964" cy="1132416"/>
          </a:xfrm>
          <a:prstGeom prst="ellipse">
            <a:avLst/>
          </a:prstGeom>
          <a:ln w="19050">
            <a:solidFill>
              <a:schemeClr val="bg1">
                <a:lumMod val="50000"/>
              </a:schemeClr>
            </a:solidFill>
          </a:ln>
        </p:spPr>
      </p:pic>
    </p:spTree>
    <p:extLst>
      <p:ext uri="{BB962C8B-B14F-4D97-AF65-F5344CB8AC3E}">
        <p14:creationId xmlns:p14="http://schemas.microsoft.com/office/powerpoint/2010/main" val="302922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F39AE35-7932-AB43-ECF1-22AD79BD8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77D5DD90-D112-BEFF-E271-8F0B7A794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F675764F-80EA-3B9C-A124-3F5D7F9CB2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997CD-F181-43B1-B9E4-DF8D1E8D510B}" type="datetimeFigureOut">
              <a:rPr lang="es-BO" smtClean="0"/>
              <a:t>22/7/2022</a:t>
            </a:fld>
            <a:endParaRPr lang="es-BO"/>
          </a:p>
        </p:txBody>
      </p:sp>
      <p:sp>
        <p:nvSpPr>
          <p:cNvPr id="5" name="Marcador de pie de página 4">
            <a:extLst>
              <a:ext uri="{FF2B5EF4-FFF2-40B4-BE49-F238E27FC236}">
                <a16:creationId xmlns:a16="http://schemas.microsoft.com/office/drawing/2014/main" id="{2A0F0F6B-E946-06C0-AA34-6A289AAAD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4B56095-F759-1CCF-4BB4-C84332798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50707-7DF2-415C-8CA6-11C98FFEDE71}" type="slidenum">
              <a:rPr lang="es-BO" smtClean="0"/>
              <a:t>‹Nº›</a:t>
            </a:fld>
            <a:endParaRPr lang="es-BO"/>
          </a:p>
        </p:txBody>
      </p:sp>
    </p:spTree>
    <p:extLst>
      <p:ext uri="{BB962C8B-B14F-4D97-AF65-F5344CB8AC3E}">
        <p14:creationId xmlns:p14="http://schemas.microsoft.com/office/powerpoint/2010/main" val="2084225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0E74FAA-BF35-F313-A133-0D5780513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24A04ED4-4395-8E5D-8710-6406A2FA59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21347261-FDA9-1A9F-E7D6-5AD9546EBB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0751B-948C-47F8-B4DF-BCCB28DECF32}" type="datetimeFigureOut">
              <a:rPr lang="es-BO" smtClean="0"/>
              <a:t>22/7/2022</a:t>
            </a:fld>
            <a:endParaRPr lang="es-BO"/>
          </a:p>
        </p:txBody>
      </p:sp>
      <p:sp>
        <p:nvSpPr>
          <p:cNvPr id="5" name="Marcador de pie de página 4">
            <a:extLst>
              <a:ext uri="{FF2B5EF4-FFF2-40B4-BE49-F238E27FC236}">
                <a16:creationId xmlns:a16="http://schemas.microsoft.com/office/drawing/2014/main" id="{2406D47C-9393-1E72-6C97-E77DA6E8FB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F8F387A8-C637-EA0B-BC32-C47C6D7B4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EAC895-8EBE-4C30-AAEE-2AEC1CA809A7}" type="slidenum">
              <a:rPr lang="es-BO" smtClean="0"/>
              <a:t>‹Nº›</a:t>
            </a:fld>
            <a:endParaRPr lang="es-BO"/>
          </a:p>
        </p:txBody>
      </p:sp>
      <p:pic>
        <p:nvPicPr>
          <p:cNvPr id="8" name="Imagen 7">
            <a:extLst>
              <a:ext uri="{FF2B5EF4-FFF2-40B4-BE49-F238E27FC236}">
                <a16:creationId xmlns:a16="http://schemas.microsoft.com/office/drawing/2014/main" id="{40DFC62E-546C-7B85-0B3E-A6F62EB92467}"/>
              </a:ext>
            </a:extLst>
          </p:cNvPr>
          <p:cNvPicPr>
            <a:picLocks noChangeAspect="1"/>
          </p:cNvPicPr>
          <p:nvPr userDrawn="1"/>
        </p:nvPicPr>
        <p:blipFill rotWithShape="1">
          <a:blip r:embed="rId13"/>
          <a:srcRect l="12610" r="12556"/>
          <a:stretch/>
        </p:blipFill>
        <p:spPr>
          <a:xfrm>
            <a:off x="0" y="0"/>
            <a:ext cx="12192000" cy="6963508"/>
          </a:xfrm>
          <a:prstGeom prst="rect">
            <a:avLst/>
          </a:prstGeom>
        </p:spPr>
      </p:pic>
    </p:spTree>
    <p:extLst>
      <p:ext uri="{BB962C8B-B14F-4D97-AF65-F5344CB8AC3E}">
        <p14:creationId xmlns:p14="http://schemas.microsoft.com/office/powerpoint/2010/main" val="33740550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BB549C2-DEAA-FADC-553A-764DB2DB3258}"/>
              </a:ext>
            </a:extLst>
          </p:cNvPr>
          <p:cNvSpPr txBox="1"/>
          <p:nvPr/>
        </p:nvSpPr>
        <p:spPr>
          <a:xfrm>
            <a:off x="2332948" y="2489359"/>
            <a:ext cx="7526104" cy="1015663"/>
          </a:xfrm>
          <a:prstGeom prst="rect">
            <a:avLst/>
          </a:prstGeom>
          <a:noFill/>
        </p:spPr>
        <p:txBody>
          <a:bodyPr wrap="square" rtlCol="0">
            <a:spAutoFit/>
            <a:scene3d>
              <a:camera prst="orthographicFront"/>
              <a:lightRig rig="threePt" dir="t"/>
            </a:scene3d>
            <a:sp3d extrusionH="57150">
              <a:bevelT w="38100" h="38100"/>
            </a:sp3d>
          </a:bodyPr>
          <a:lstStyle/>
          <a:p>
            <a:r>
              <a:rPr lang="es-BO" sz="6000" b="1" dirty="0">
                <a:solidFill>
                  <a:schemeClr val="bg1"/>
                </a:solidFill>
                <a:effectLst>
                  <a:outerShdw blurRad="63500" sx="102000" sy="102000" algn="ctr" rotWithShape="0">
                    <a:prstClr val="black">
                      <a:alpha val="40000"/>
                    </a:prstClr>
                  </a:outerShdw>
                </a:effectLst>
                <a:latin typeface="Arial Black" panose="020B0A04020102020204" pitchFamily="34" charset="0"/>
                <a:ea typeface="Adobe Gothic Std B" panose="020B0800000000000000" pitchFamily="34" charset="-128"/>
              </a:rPr>
              <a:t>BASE DE DATOS I</a:t>
            </a:r>
          </a:p>
        </p:txBody>
      </p:sp>
      <p:sp>
        <p:nvSpPr>
          <p:cNvPr id="3" name="CuadroTexto 2">
            <a:extLst>
              <a:ext uri="{FF2B5EF4-FFF2-40B4-BE49-F238E27FC236}">
                <a16:creationId xmlns:a16="http://schemas.microsoft.com/office/drawing/2014/main" id="{5564EF86-BFBE-A094-A022-67CA5992FDA1}"/>
              </a:ext>
            </a:extLst>
          </p:cNvPr>
          <p:cNvSpPr txBox="1"/>
          <p:nvPr/>
        </p:nvSpPr>
        <p:spPr>
          <a:xfrm>
            <a:off x="8731124" y="6392761"/>
            <a:ext cx="2933239" cy="369332"/>
          </a:xfrm>
          <a:prstGeom prst="rect">
            <a:avLst/>
          </a:prstGeom>
          <a:noFill/>
        </p:spPr>
        <p:txBody>
          <a:bodyPr wrap="none" rtlCol="0">
            <a:spAutoFit/>
          </a:bodyPr>
          <a:lstStyle/>
          <a:p>
            <a:r>
              <a:rPr lang="es-ES" b="1" dirty="0">
                <a:solidFill>
                  <a:schemeClr val="bg1"/>
                </a:solidFill>
              </a:rPr>
              <a:t>Ing. Iván Omonte Sejas </a:t>
            </a:r>
            <a:r>
              <a:rPr lang="es-ES" b="1" dirty="0" err="1">
                <a:solidFill>
                  <a:schemeClr val="bg1"/>
                </a:solidFill>
              </a:rPr>
              <a:t>Ph.D</a:t>
            </a:r>
            <a:r>
              <a:rPr lang="es-ES" b="1" dirty="0">
                <a:solidFill>
                  <a:schemeClr val="bg1"/>
                </a:solidFill>
              </a:rPr>
              <a:t>.</a:t>
            </a:r>
            <a:endParaRPr lang="es-BO" b="1" dirty="0">
              <a:solidFill>
                <a:schemeClr val="bg1"/>
              </a:solidFill>
            </a:endParaRPr>
          </a:p>
        </p:txBody>
      </p:sp>
    </p:spTree>
    <p:extLst>
      <p:ext uri="{BB962C8B-B14F-4D97-AF65-F5344CB8AC3E}">
        <p14:creationId xmlns:p14="http://schemas.microsoft.com/office/powerpoint/2010/main" val="3973396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EF09EB3-0A22-7AC9-CB86-3285933AC7A0}"/>
              </a:ext>
            </a:extLst>
          </p:cNvPr>
          <p:cNvGrpSpPr/>
          <p:nvPr/>
        </p:nvGrpSpPr>
        <p:grpSpPr>
          <a:xfrm>
            <a:off x="222410" y="1391773"/>
            <a:ext cx="11070291" cy="4958016"/>
            <a:chOff x="1766889" y="1519239"/>
            <a:chExt cx="9580348" cy="4218320"/>
          </a:xfrm>
        </p:grpSpPr>
        <p:sp>
          <p:nvSpPr>
            <p:cNvPr id="9225" name="AutoShape 9">
              <a:extLst>
                <a:ext uri="{FF2B5EF4-FFF2-40B4-BE49-F238E27FC236}">
                  <a16:creationId xmlns:a16="http://schemas.microsoft.com/office/drawing/2014/main" id="{1DB750D2-4812-D6D4-95E4-6DB4BBB3ECBE}"/>
                </a:ext>
              </a:extLst>
            </p:cNvPr>
            <p:cNvSpPr>
              <a:spLocks noChangeArrowheads="1"/>
            </p:cNvSpPr>
            <p:nvPr/>
          </p:nvSpPr>
          <p:spPr bwMode="ltGray">
            <a:xfrm>
              <a:off x="5924337" y="4423109"/>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nvGrpSpPr>
            <p:cNvPr id="9219" name="Group 3">
              <a:extLst>
                <a:ext uri="{FF2B5EF4-FFF2-40B4-BE49-F238E27FC236}">
                  <a16:creationId xmlns:a16="http://schemas.microsoft.com/office/drawing/2014/main" id="{774A14D4-C71D-B481-A368-80E60E063F2B}"/>
                </a:ext>
              </a:extLst>
            </p:cNvPr>
            <p:cNvGrpSpPr>
              <a:grpSpLocks/>
            </p:cNvGrpSpPr>
            <p:nvPr/>
          </p:nvGrpSpPr>
          <p:grpSpPr bwMode="auto">
            <a:xfrm>
              <a:off x="2346325" y="1876426"/>
              <a:ext cx="1912938" cy="3605213"/>
              <a:chOff x="513" y="998"/>
              <a:chExt cx="1109" cy="2271"/>
            </a:xfrm>
          </p:grpSpPr>
          <p:sp>
            <p:nvSpPr>
              <p:cNvPr id="9220" name="Freeform 4">
                <a:extLst>
                  <a:ext uri="{FF2B5EF4-FFF2-40B4-BE49-F238E27FC236}">
                    <a16:creationId xmlns:a16="http://schemas.microsoft.com/office/drawing/2014/main" id="{6165B89B-01DE-E819-F8B8-D7421A22FD2A}"/>
                  </a:ext>
                </a:extLst>
              </p:cNvPr>
              <p:cNvSpPr>
                <a:spLocks/>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s-BO"/>
              </a:p>
            </p:txBody>
          </p:sp>
          <p:sp>
            <p:nvSpPr>
              <p:cNvPr id="9221" name="Freeform 5">
                <a:extLst>
                  <a:ext uri="{FF2B5EF4-FFF2-40B4-BE49-F238E27FC236}">
                    <a16:creationId xmlns:a16="http://schemas.microsoft.com/office/drawing/2014/main" id="{713469A3-555B-CC44-42B7-16C3DB024DB5}"/>
                  </a:ext>
                </a:extLst>
              </p:cNvPr>
              <p:cNvSpPr>
                <a:spLocks/>
              </p:cNvSpPr>
              <p:nvPr/>
            </p:nvSpPr>
            <p:spPr bwMode="gray">
              <a:xfrm rot="-5400000">
                <a:off x="917" y="1548"/>
                <a:ext cx="301" cy="110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s-BO"/>
              </a:p>
            </p:txBody>
          </p:sp>
          <p:sp>
            <p:nvSpPr>
              <p:cNvPr id="9222" name="Freeform 6">
                <a:extLst>
                  <a:ext uri="{FF2B5EF4-FFF2-40B4-BE49-F238E27FC236}">
                    <a16:creationId xmlns:a16="http://schemas.microsoft.com/office/drawing/2014/main" id="{12757CD6-5F1B-9CDF-BAB3-BC3C6CED87FC}"/>
                  </a:ext>
                </a:extLst>
              </p:cNvPr>
              <p:cNvSpPr>
                <a:spLocks/>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s-BO"/>
              </a:p>
            </p:txBody>
          </p:sp>
        </p:grpSp>
        <p:sp>
          <p:nvSpPr>
            <p:cNvPr id="9223" name="AutoShape 7">
              <a:extLst>
                <a:ext uri="{FF2B5EF4-FFF2-40B4-BE49-F238E27FC236}">
                  <a16:creationId xmlns:a16="http://schemas.microsoft.com/office/drawing/2014/main" id="{D086A483-B999-8BCC-79EF-5FFB81FE2D96}"/>
                </a:ext>
              </a:extLst>
            </p:cNvPr>
            <p:cNvSpPr>
              <a:spLocks noChangeArrowheads="1"/>
            </p:cNvSpPr>
            <p:nvPr/>
          </p:nvSpPr>
          <p:spPr bwMode="gray">
            <a:xfrm>
              <a:off x="4932364" y="2961386"/>
              <a:ext cx="5457825"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9227" name="AutoShape 11">
              <a:extLst>
                <a:ext uri="{FF2B5EF4-FFF2-40B4-BE49-F238E27FC236}">
                  <a16:creationId xmlns:a16="http://schemas.microsoft.com/office/drawing/2014/main" id="{2E671D5F-37C3-3F3D-3D0A-88E2F7971CEB}"/>
                </a:ext>
              </a:extLst>
            </p:cNvPr>
            <p:cNvSpPr>
              <a:spLocks noChangeArrowheads="1"/>
            </p:cNvSpPr>
            <p:nvPr/>
          </p:nvSpPr>
          <p:spPr bwMode="gray">
            <a:xfrm>
              <a:off x="4932364" y="1535114"/>
              <a:ext cx="5457825" cy="1304925"/>
            </a:xfrm>
            <a:prstGeom prst="roundRect">
              <a:avLst>
                <a:gd name="adj" fmla="val 11505"/>
              </a:avLst>
            </a:prstGeom>
            <a:gradFill rotWithShape="1">
              <a:gsLst>
                <a:gs pos="0">
                  <a:schemeClr val="hlink">
                    <a:alpha val="80000"/>
                  </a:schemeClr>
                </a:gs>
                <a:gs pos="100000">
                  <a:schemeClr val="hlink">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9229" name="AutoShape 13">
              <a:extLst>
                <a:ext uri="{FF2B5EF4-FFF2-40B4-BE49-F238E27FC236}">
                  <a16:creationId xmlns:a16="http://schemas.microsoft.com/office/drawing/2014/main" id="{F3CFABE1-3313-8CCC-3C8F-E13A9DAD1703}"/>
                </a:ext>
              </a:extLst>
            </p:cNvPr>
            <p:cNvSpPr>
              <a:spLocks noChangeArrowheads="1"/>
            </p:cNvSpPr>
            <p:nvPr/>
          </p:nvSpPr>
          <p:spPr bwMode="gray">
            <a:xfrm>
              <a:off x="4349751" y="1519239"/>
              <a:ext cx="2306453"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s-BO"/>
            </a:p>
          </p:txBody>
        </p:sp>
        <p:sp>
          <p:nvSpPr>
            <p:cNvPr id="9230" name="Freeform 14">
              <a:extLst>
                <a:ext uri="{FF2B5EF4-FFF2-40B4-BE49-F238E27FC236}">
                  <a16:creationId xmlns:a16="http://schemas.microsoft.com/office/drawing/2014/main" id="{80F3DD27-9AE9-9415-1ECA-7C07468BBDD1}"/>
                </a:ext>
              </a:extLst>
            </p:cNvPr>
            <p:cNvSpPr>
              <a:spLocks/>
            </p:cNvSpPr>
            <p:nvPr/>
          </p:nvSpPr>
          <p:spPr bwMode="gray">
            <a:xfrm>
              <a:off x="4413251" y="1584325"/>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s-BO"/>
            </a:p>
          </p:txBody>
        </p:sp>
        <p:sp>
          <p:nvSpPr>
            <p:cNvPr id="9231" name="AutoShape 15">
              <a:extLst>
                <a:ext uri="{FF2B5EF4-FFF2-40B4-BE49-F238E27FC236}">
                  <a16:creationId xmlns:a16="http://schemas.microsoft.com/office/drawing/2014/main" id="{7A6AB0C2-B369-6A12-0D26-45AF6E52C93D}"/>
                </a:ext>
              </a:extLst>
            </p:cNvPr>
            <p:cNvSpPr>
              <a:spLocks noChangeArrowheads="1"/>
            </p:cNvSpPr>
            <p:nvPr/>
          </p:nvSpPr>
          <p:spPr bwMode="gray">
            <a:xfrm>
              <a:off x="4362451" y="2951861"/>
              <a:ext cx="2293753"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s-BO"/>
            </a:p>
          </p:txBody>
        </p:sp>
        <p:sp>
          <p:nvSpPr>
            <p:cNvPr id="9232" name="Freeform 16">
              <a:extLst>
                <a:ext uri="{FF2B5EF4-FFF2-40B4-BE49-F238E27FC236}">
                  <a16:creationId xmlns:a16="http://schemas.microsoft.com/office/drawing/2014/main" id="{1D97D908-F67F-5578-7E58-263459DC8554}"/>
                </a:ext>
              </a:extLst>
            </p:cNvPr>
            <p:cNvSpPr>
              <a:spLocks/>
            </p:cNvSpPr>
            <p:nvPr/>
          </p:nvSpPr>
          <p:spPr bwMode="gray">
            <a:xfrm>
              <a:off x="4416426" y="3086100"/>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s-BO"/>
            </a:p>
          </p:txBody>
        </p:sp>
        <p:sp>
          <p:nvSpPr>
            <p:cNvPr id="9234" name="Freeform 18">
              <a:extLst>
                <a:ext uri="{FF2B5EF4-FFF2-40B4-BE49-F238E27FC236}">
                  <a16:creationId xmlns:a16="http://schemas.microsoft.com/office/drawing/2014/main" id="{20195051-7C1E-B402-C7FF-41F6F3707051}"/>
                </a:ext>
              </a:extLst>
            </p:cNvPr>
            <p:cNvSpPr>
              <a:spLocks/>
            </p:cNvSpPr>
            <p:nvPr/>
          </p:nvSpPr>
          <p:spPr bwMode="gray">
            <a:xfrm>
              <a:off x="4397376" y="4598989"/>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s-BO"/>
            </a:p>
          </p:txBody>
        </p:sp>
        <p:pic>
          <p:nvPicPr>
            <p:cNvPr id="9235" name="Picture 19">
              <a:extLst>
                <a:ext uri="{FF2B5EF4-FFF2-40B4-BE49-F238E27FC236}">
                  <a16:creationId xmlns:a16="http://schemas.microsoft.com/office/drawing/2014/main" id="{E90B82DB-F70D-F228-A0B8-796F466FD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9" y="2695575"/>
              <a:ext cx="1882775" cy="1879600"/>
            </a:xfrm>
            <a:prstGeom prst="rect">
              <a:avLst/>
            </a:prstGeom>
            <a:noFill/>
            <a:extLst>
              <a:ext uri="{909E8E84-426E-40DD-AFC4-6F175D3DCCD1}">
                <a14:hiddenFill xmlns:a14="http://schemas.microsoft.com/office/drawing/2010/main">
                  <a:solidFill>
                    <a:srgbClr val="FFFFFF"/>
                  </a:solidFill>
                </a14:hiddenFill>
              </a:ext>
            </a:extLst>
          </p:spPr>
        </p:pic>
        <p:sp>
          <p:nvSpPr>
            <p:cNvPr id="9236" name="Text Box 20">
              <a:extLst>
                <a:ext uri="{FF2B5EF4-FFF2-40B4-BE49-F238E27FC236}">
                  <a16:creationId xmlns:a16="http://schemas.microsoft.com/office/drawing/2014/main" id="{57C7BF6A-B267-5D6E-97FC-1A3AFB2989D8}"/>
                </a:ext>
              </a:extLst>
            </p:cNvPr>
            <p:cNvSpPr txBox="1">
              <a:spLocks noChangeArrowheads="1"/>
            </p:cNvSpPr>
            <p:nvPr/>
          </p:nvSpPr>
          <p:spPr bwMode="black">
            <a:xfrm>
              <a:off x="6849956" y="1542076"/>
              <a:ext cx="3932237" cy="112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0" hangingPunct="0">
                <a:buFontTx/>
                <a:buChar char="-"/>
              </a:pPr>
              <a:r>
                <a:rPr lang="en-US" altLang="es-BO" sz="2000" b="1" dirty="0" err="1">
                  <a:solidFill>
                    <a:srgbClr val="000000"/>
                  </a:solidFill>
                </a:rPr>
                <a:t>Simbólica</a:t>
              </a:r>
              <a:endParaRPr lang="en-US" altLang="es-BO" sz="2000" b="1" dirty="0">
                <a:solidFill>
                  <a:srgbClr val="000000"/>
                </a:solidFill>
              </a:endParaRPr>
            </a:p>
            <a:p>
              <a:pPr marL="342900" indent="-342900" eaLnBrk="0" hangingPunct="0">
                <a:buFontTx/>
                <a:buChar char="-"/>
              </a:pPr>
              <a:r>
                <a:rPr lang="en-US" altLang="es-BO" sz="2000" b="1" dirty="0" err="1">
                  <a:solidFill>
                    <a:srgbClr val="000000"/>
                  </a:solidFill>
                </a:rPr>
                <a:t>Almacena</a:t>
              </a:r>
              <a:r>
                <a:rPr lang="en-US" altLang="es-BO" sz="2000" b="1" dirty="0">
                  <a:solidFill>
                    <a:srgbClr val="000000"/>
                  </a:solidFill>
                </a:rPr>
                <a:t> </a:t>
              </a:r>
              <a:r>
                <a:rPr lang="en-US" altLang="es-BO" sz="2000" b="1" dirty="0" err="1">
                  <a:solidFill>
                    <a:srgbClr val="000000"/>
                  </a:solidFill>
                </a:rPr>
                <a:t>en</a:t>
              </a:r>
              <a:r>
                <a:rPr lang="en-US" altLang="es-BO" sz="2000" b="1" dirty="0">
                  <a:solidFill>
                    <a:srgbClr val="000000"/>
                  </a:solidFill>
                </a:rPr>
                <a:t> Variable</a:t>
              </a:r>
            </a:p>
            <a:p>
              <a:pPr marL="342900" indent="-342900" eaLnBrk="0" hangingPunct="0">
                <a:buFontTx/>
                <a:buChar char="-"/>
              </a:pPr>
              <a:r>
                <a:rPr lang="en-US" altLang="es-BO" sz="2000" b="1" dirty="0" err="1">
                  <a:solidFill>
                    <a:srgbClr val="000000"/>
                  </a:solidFill>
                </a:rPr>
                <a:t>Atributo</a:t>
              </a:r>
              <a:r>
                <a:rPr lang="en-US" altLang="es-BO" sz="2000" b="1" dirty="0">
                  <a:solidFill>
                    <a:srgbClr val="000000"/>
                  </a:solidFill>
                </a:rPr>
                <a:t> de </a:t>
              </a:r>
              <a:r>
                <a:rPr lang="en-US" altLang="es-BO" sz="2000" b="1" dirty="0" err="1">
                  <a:solidFill>
                    <a:srgbClr val="000000"/>
                  </a:solidFill>
                </a:rPr>
                <a:t>una</a:t>
              </a:r>
              <a:r>
                <a:rPr lang="en-US" altLang="es-BO" sz="2000" b="1" dirty="0">
                  <a:solidFill>
                    <a:srgbClr val="000000"/>
                  </a:solidFill>
                </a:rPr>
                <a:t> </a:t>
              </a:r>
              <a:r>
                <a:rPr lang="en-US" altLang="es-BO" sz="2000" b="1" dirty="0" err="1">
                  <a:solidFill>
                    <a:srgbClr val="000000"/>
                  </a:solidFill>
                </a:rPr>
                <a:t>entidad</a:t>
              </a:r>
              <a:endParaRPr lang="en-US" altLang="es-BO" sz="2000" b="1" dirty="0">
                <a:solidFill>
                  <a:srgbClr val="000000"/>
                </a:solidFill>
              </a:endParaRPr>
            </a:p>
            <a:p>
              <a:pPr marL="342900" indent="-342900" eaLnBrk="0" hangingPunct="0">
                <a:buFontTx/>
                <a:buChar char="-"/>
              </a:pPr>
              <a:r>
                <a:rPr lang="en-US" altLang="es-BO" sz="2000" b="1" dirty="0" err="1">
                  <a:solidFill>
                    <a:srgbClr val="000000"/>
                  </a:solidFill>
                </a:rPr>
                <a:t>Letra</a:t>
              </a:r>
              <a:r>
                <a:rPr lang="en-US" altLang="es-BO" sz="2000" b="1" dirty="0">
                  <a:solidFill>
                    <a:srgbClr val="000000"/>
                  </a:solidFill>
                </a:rPr>
                <a:t>, </a:t>
              </a:r>
              <a:r>
                <a:rPr lang="en-US" altLang="es-BO" sz="2000" b="1" dirty="0" err="1">
                  <a:solidFill>
                    <a:srgbClr val="000000"/>
                  </a:solidFill>
                </a:rPr>
                <a:t>número</a:t>
              </a:r>
              <a:endParaRPr lang="en-US" altLang="es-BO" sz="2000" dirty="0">
                <a:solidFill>
                  <a:srgbClr val="000000"/>
                </a:solidFill>
              </a:endParaRPr>
            </a:p>
          </p:txBody>
        </p:sp>
        <p:sp>
          <p:nvSpPr>
            <p:cNvPr id="9237" name="Text Box 21">
              <a:extLst>
                <a:ext uri="{FF2B5EF4-FFF2-40B4-BE49-F238E27FC236}">
                  <a16:creationId xmlns:a16="http://schemas.microsoft.com/office/drawing/2014/main" id="{0C6B6F91-C668-8B6C-5098-C0AFD92FEBA3}"/>
                </a:ext>
              </a:extLst>
            </p:cNvPr>
            <p:cNvSpPr txBox="1">
              <a:spLocks noChangeArrowheads="1"/>
            </p:cNvSpPr>
            <p:nvPr/>
          </p:nvSpPr>
          <p:spPr bwMode="black">
            <a:xfrm>
              <a:off x="6857730" y="3103011"/>
              <a:ext cx="3932237" cy="86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s-BO" sz="2000" b="1" dirty="0">
                  <a:solidFill>
                    <a:srgbClr val="000000"/>
                  </a:solidFill>
                </a:rPr>
                <a:t>- </a:t>
              </a:r>
              <a:r>
                <a:rPr lang="en-US" altLang="es-BO" sz="2000" b="1" dirty="0" err="1">
                  <a:solidFill>
                    <a:srgbClr val="000000"/>
                  </a:solidFill>
                </a:rPr>
                <a:t>Cantidad</a:t>
              </a:r>
              <a:endParaRPr lang="en-US" altLang="es-BO" sz="2000" b="1" dirty="0">
                <a:solidFill>
                  <a:srgbClr val="000000"/>
                </a:solidFill>
              </a:endParaRPr>
            </a:p>
            <a:p>
              <a:pPr eaLnBrk="0" hangingPunct="0"/>
              <a:r>
                <a:rPr lang="en-US" altLang="es-BO" sz="2000" b="1" dirty="0">
                  <a:solidFill>
                    <a:srgbClr val="000000"/>
                  </a:solidFill>
                </a:rPr>
                <a:t>- Palabra</a:t>
              </a:r>
            </a:p>
            <a:p>
              <a:pPr eaLnBrk="0" hangingPunct="0"/>
              <a:r>
                <a:rPr lang="en-US" altLang="es-BO" sz="2000" b="1" dirty="0">
                  <a:solidFill>
                    <a:srgbClr val="000000"/>
                  </a:solidFill>
                </a:rPr>
                <a:t>- </a:t>
              </a:r>
              <a:r>
                <a:rPr lang="en-US" altLang="es-BO" sz="2000" b="1" dirty="0" err="1">
                  <a:solidFill>
                    <a:srgbClr val="000000"/>
                  </a:solidFill>
                </a:rPr>
                <a:t>Medida</a:t>
              </a:r>
              <a:endParaRPr lang="en-US" altLang="es-BO" sz="2000" dirty="0">
                <a:solidFill>
                  <a:srgbClr val="000000"/>
                </a:solidFill>
              </a:endParaRPr>
            </a:p>
          </p:txBody>
        </p:sp>
        <p:sp>
          <p:nvSpPr>
            <p:cNvPr id="9240" name="Text Box 24">
              <a:extLst>
                <a:ext uri="{FF2B5EF4-FFF2-40B4-BE49-F238E27FC236}">
                  <a16:creationId xmlns:a16="http://schemas.microsoft.com/office/drawing/2014/main" id="{59060AFA-7198-8B19-05AA-34EDA8174D15}"/>
                </a:ext>
              </a:extLst>
            </p:cNvPr>
            <p:cNvSpPr txBox="1">
              <a:spLocks noChangeArrowheads="1"/>
            </p:cNvSpPr>
            <p:nvPr/>
          </p:nvSpPr>
          <p:spPr bwMode="white">
            <a:xfrm>
              <a:off x="4349751" y="1949567"/>
              <a:ext cx="2272524" cy="39278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lstStyle/>
            <a:p>
              <a:pPr algn="ctr">
                <a:spcBef>
                  <a:spcPct val="50000"/>
                </a:spcBef>
              </a:pPr>
              <a:r>
                <a:rPr lang="en-US" altLang="es-BO" sz="2400" b="1" dirty="0">
                  <a:solidFill>
                    <a:srgbClr val="FEFFFF"/>
                  </a:solidFill>
                </a:rPr>
                <a:t> REPRESENTACIÓN</a:t>
              </a:r>
            </a:p>
          </p:txBody>
        </p:sp>
        <p:sp>
          <p:nvSpPr>
            <p:cNvPr id="9241" name="Text Box 25">
              <a:extLst>
                <a:ext uri="{FF2B5EF4-FFF2-40B4-BE49-F238E27FC236}">
                  <a16:creationId xmlns:a16="http://schemas.microsoft.com/office/drawing/2014/main" id="{7C496D4E-555E-C73D-3B73-E55E1373B7CC}"/>
                </a:ext>
              </a:extLst>
            </p:cNvPr>
            <p:cNvSpPr txBox="1">
              <a:spLocks noChangeArrowheads="1"/>
            </p:cNvSpPr>
            <p:nvPr/>
          </p:nvSpPr>
          <p:spPr bwMode="white">
            <a:xfrm>
              <a:off x="4659131" y="3397241"/>
              <a:ext cx="1673225" cy="39278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a:spcBef>
                  <a:spcPct val="50000"/>
                </a:spcBef>
              </a:pPr>
              <a:r>
                <a:rPr lang="en-US" altLang="es-BO" sz="2400" b="1" dirty="0">
                  <a:solidFill>
                    <a:srgbClr val="FEFFFF"/>
                  </a:solidFill>
                </a:rPr>
                <a:t> FRAGMENTO</a:t>
              </a:r>
            </a:p>
          </p:txBody>
        </p:sp>
        <p:sp>
          <p:nvSpPr>
            <p:cNvPr id="9242" name="Text Box 26">
              <a:extLst>
                <a:ext uri="{FF2B5EF4-FFF2-40B4-BE49-F238E27FC236}">
                  <a16:creationId xmlns:a16="http://schemas.microsoft.com/office/drawing/2014/main" id="{B65EAD6F-04D4-B7E0-2C9C-5CEA5E82022F}"/>
                </a:ext>
              </a:extLst>
            </p:cNvPr>
            <p:cNvSpPr txBox="1">
              <a:spLocks noChangeArrowheads="1"/>
            </p:cNvSpPr>
            <p:nvPr/>
          </p:nvSpPr>
          <p:spPr bwMode="white">
            <a:xfrm>
              <a:off x="4542150" y="4772633"/>
              <a:ext cx="1673225" cy="39278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a:spcBef>
                  <a:spcPct val="50000"/>
                </a:spcBef>
              </a:pPr>
              <a:r>
                <a:rPr lang="en-US" altLang="es-BO" sz="2400" b="1" dirty="0">
                  <a:solidFill>
                    <a:srgbClr val="FEFFFF"/>
                  </a:solidFill>
                </a:rPr>
                <a:t> RECURSO</a:t>
              </a:r>
            </a:p>
          </p:txBody>
        </p:sp>
        <p:sp>
          <p:nvSpPr>
            <p:cNvPr id="9233" name="AutoShape 17">
              <a:extLst>
                <a:ext uri="{FF2B5EF4-FFF2-40B4-BE49-F238E27FC236}">
                  <a16:creationId xmlns:a16="http://schemas.microsoft.com/office/drawing/2014/main" id="{A92B9220-0635-6396-1708-360F1E870656}"/>
                </a:ext>
              </a:extLst>
            </p:cNvPr>
            <p:cNvSpPr>
              <a:spLocks noChangeArrowheads="1"/>
            </p:cNvSpPr>
            <p:nvPr/>
          </p:nvSpPr>
          <p:spPr bwMode="gray">
            <a:xfrm>
              <a:off x="4343401" y="4431053"/>
              <a:ext cx="2272524"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s-BO"/>
            </a:p>
          </p:txBody>
        </p:sp>
      </p:grpSp>
      <p:sp>
        <p:nvSpPr>
          <p:cNvPr id="29" name="CuadroTexto 28">
            <a:extLst>
              <a:ext uri="{FF2B5EF4-FFF2-40B4-BE49-F238E27FC236}">
                <a16:creationId xmlns:a16="http://schemas.microsoft.com/office/drawing/2014/main" id="{6E91F76F-3912-A2F0-E2EA-F22BDCB1DFF8}"/>
              </a:ext>
            </a:extLst>
          </p:cNvPr>
          <p:cNvSpPr txBox="1"/>
          <p:nvPr/>
        </p:nvSpPr>
        <p:spPr>
          <a:xfrm>
            <a:off x="5120006" y="483066"/>
            <a:ext cx="2173993"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(DATOS)</a:t>
            </a:r>
            <a:endParaRPr lang="es-BO" sz="3600" b="1" dirty="0">
              <a:solidFill>
                <a:srgbClr val="FF0000"/>
              </a:solidFill>
              <a:latin typeface="Montserrat" panose="02000505000000020004" pitchFamily="2" charset="0"/>
            </a:endParaRPr>
          </a:p>
        </p:txBody>
      </p:sp>
      <p:sp>
        <p:nvSpPr>
          <p:cNvPr id="30" name="CuadroTexto 29">
            <a:extLst>
              <a:ext uri="{FF2B5EF4-FFF2-40B4-BE49-F238E27FC236}">
                <a16:creationId xmlns:a16="http://schemas.microsoft.com/office/drawing/2014/main" id="{0D9FDAC9-EC9A-5EF3-A410-B0DC4191E145}"/>
              </a:ext>
            </a:extLst>
          </p:cNvPr>
          <p:cNvSpPr txBox="1"/>
          <p:nvPr/>
        </p:nvSpPr>
        <p:spPr>
          <a:xfrm>
            <a:off x="3421569" y="13245"/>
            <a:ext cx="593303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GESTIÓN DE LOS DATOS</a:t>
            </a:r>
            <a:endParaRPr lang="es-BO" sz="3600" b="1" dirty="0">
              <a:solidFill>
                <a:srgbClr val="FF0000"/>
              </a:solidFill>
              <a:latin typeface="Montserrat" panose="02000505000000020004" pitchFamily="2" charset="0"/>
            </a:endParaRPr>
          </a:p>
        </p:txBody>
      </p:sp>
      <p:sp>
        <p:nvSpPr>
          <p:cNvPr id="5" name="CuadroTexto 4">
            <a:extLst>
              <a:ext uri="{FF2B5EF4-FFF2-40B4-BE49-F238E27FC236}">
                <a16:creationId xmlns:a16="http://schemas.microsoft.com/office/drawing/2014/main" id="{0A0EECDD-A472-24B6-14F8-10DFBAB5E529}"/>
              </a:ext>
            </a:extLst>
          </p:cNvPr>
          <p:cNvSpPr txBox="1"/>
          <p:nvPr/>
        </p:nvSpPr>
        <p:spPr>
          <a:xfrm>
            <a:off x="833755" y="3360805"/>
            <a:ext cx="885692" cy="461665"/>
          </a:xfrm>
          <a:prstGeom prst="rect">
            <a:avLst/>
          </a:prstGeom>
          <a:noFill/>
        </p:spPr>
        <p:txBody>
          <a:bodyPr wrap="none" rtlCol="0">
            <a:spAutoFit/>
          </a:bodyPr>
          <a:lstStyle/>
          <a:p>
            <a:r>
              <a:rPr lang="es-ES" sz="2400" b="1" dirty="0">
                <a:effectLst>
                  <a:outerShdw blurRad="38100" dist="38100" dir="2700000" algn="tl">
                    <a:srgbClr val="000000">
                      <a:alpha val="43137"/>
                    </a:srgbClr>
                  </a:outerShdw>
                </a:effectLst>
              </a:rPr>
              <a:t>DATO</a:t>
            </a:r>
            <a:endParaRPr lang="es-BO" sz="2400" b="1" dirty="0">
              <a:effectLst>
                <a:outerShdw blurRad="38100" dist="38100" dir="2700000" algn="tl">
                  <a:srgbClr val="000000">
                    <a:alpha val="43137"/>
                  </a:srgbClr>
                </a:outerShdw>
              </a:effectLst>
            </a:endParaRPr>
          </a:p>
        </p:txBody>
      </p:sp>
      <p:sp>
        <p:nvSpPr>
          <p:cNvPr id="33" name="CuadroTexto 32">
            <a:extLst>
              <a:ext uri="{FF2B5EF4-FFF2-40B4-BE49-F238E27FC236}">
                <a16:creationId xmlns:a16="http://schemas.microsoft.com/office/drawing/2014/main" id="{41E07825-0730-8338-065A-5A06849CCE20}"/>
              </a:ext>
            </a:extLst>
          </p:cNvPr>
          <p:cNvSpPr txBox="1"/>
          <p:nvPr/>
        </p:nvSpPr>
        <p:spPr>
          <a:xfrm>
            <a:off x="765723" y="3720790"/>
            <a:ext cx="1021755" cy="461665"/>
          </a:xfrm>
          <a:prstGeom prst="rect">
            <a:avLst/>
          </a:prstGeom>
          <a:noFill/>
        </p:spPr>
        <p:txBody>
          <a:bodyPr wrap="none" rtlCol="0">
            <a:spAutoFit/>
          </a:bodyPr>
          <a:lstStyle/>
          <a:p>
            <a:r>
              <a:rPr lang="es-ES" sz="2400" b="1" dirty="0">
                <a:solidFill>
                  <a:srgbClr val="FF0000"/>
                </a:solidFill>
                <a:effectLst>
                  <a:outerShdw blurRad="38100" dist="38100" dir="2700000" algn="tl">
                    <a:srgbClr val="000000">
                      <a:alpha val="43137"/>
                    </a:srgbClr>
                  </a:outerShdw>
                </a:effectLst>
              </a:rPr>
              <a:t>datum</a:t>
            </a:r>
            <a:endParaRPr lang="es-BO" sz="2400" b="1" dirty="0">
              <a:solidFill>
                <a:srgbClr val="FF0000"/>
              </a:solidFill>
              <a:effectLst>
                <a:outerShdw blurRad="38100" dist="38100" dir="2700000" algn="tl">
                  <a:srgbClr val="000000">
                    <a:alpha val="43137"/>
                  </a:srgbClr>
                </a:outerShdw>
              </a:effectLst>
            </a:endParaRPr>
          </a:p>
        </p:txBody>
      </p:sp>
      <p:sp>
        <p:nvSpPr>
          <p:cNvPr id="34" name="CuadroTexto 33">
            <a:extLst>
              <a:ext uri="{FF2B5EF4-FFF2-40B4-BE49-F238E27FC236}">
                <a16:creationId xmlns:a16="http://schemas.microsoft.com/office/drawing/2014/main" id="{E85C40B5-3478-3CCA-765F-431412C0FCBB}"/>
              </a:ext>
            </a:extLst>
          </p:cNvPr>
          <p:cNvSpPr txBox="1"/>
          <p:nvPr/>
        </p:nvSpPr>
        <p:spPr>
          <a:xfrm>
            <a:off x="318585" y="4106756"/>
            <a:ext cx="1983235" cy="461665"/>
          </a:xfrm>
          <a:prstGeom prst="rect">
            <a:avLst/>
          </a:prstGeom>
          <a:noFill/>
        </p:spPr>
        <p:txBody>
          <a:bodyPr wrap="none" rtlCol="0">
            <a:spAutoFit/>
          </a:bodyPr>
          <a:lstStyle/>
          <a:p>
            <a:r>
              <a:rPr lang="es-ES" sz="2400" b="1" dirty="0">
                <a:solidFill>
                  <a:srgbClr val="FF0000"/>
                </a:solidFill>
                <a:effectLst>
                  <a:outerShdw blurRad="38100" dist="38100" dir="2700000" algn="tl">
                    <a:srgbClr val="000000">
                      <a:alpha val="43137"/>
                    </a:srgbClr>
                  </a:outerShdw>
                </a:effectLst>
              </a:rPr>
              <a:t>“lo que se da”</a:t>
            </a:r>
            <a:endParaRPr lang="es-BO" sz="2400" b="1" dirty="0">
              <a:solidFill>
                <a:srgbClr val="FF0000"/>
              </a:solidFill>
              <a:effectLst>
                <a:outerShdw blurRad="38100" dist="38100" dir="2700000" algn="tl">
                  <a:srgbClr val="000000">
                    <a:alpha val="43137"/>
                  </a:srgbClr>
                </a:outerShdw>
              </a:effectLst>
            </a:endParaRPr>
          </a:p>
        </p:txBody>
      </p:sp>
      <p:sp>
        <p:nvSpPr>
          <p:cNvPr id="36" name="Text Box 25">
            <a:extLst>
              <a:ext uri="{FF2B5EF4-FFF2-40B4-BE49-F238E27FC236}">
                <a16:creationId xmlns:a16="http://schemas.microsoft.com/office/drawing/2014/main" id="{DCBEE10C-42A6-5B75-F883-537A99BD593E}"/>
              </a:ext>
            </a:extLst>
          </p:cNvPr>
          <p:cNvSpPr txBox="1">
            <a:spLocks noChangeArrowheads="1"/>
          </p:cNvSpPr>
          <p:nvPr/>
        </p:nvSpPr>
        <p:spPr bwMode="white">
          <a:xfrm>
            <a:off x="3538464" y="5314951"/>
            <a:ext cx="1933446"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p>
            <a:pPr algn="ctr">
              <a:spcBef>
                <a:spcPct val="50000"/>
              </a:spcBef>
            </a:pPr>
            <a:r>
              <a:rPr lang="en-US" altLang="es-BO" sz="2400" b="1" dirty="0">
                <a:solidFill>
                  <a:srgbClr val="FEFFFF"/>
                </a:solidFill>
              </a:rPr>
              <a:t> RECURSO</a:t>
            </a:r>
          </a:p>
        </p:txBody>
      </p:sp>
      <p:sp>
        <p:nvSpPr>
          <p:cNvPr id="37" name="Text Box 21">
            <a:extLst>
              <a:ext uri="{FF2B5EF4-FFF2-40B4-BE49-F238E27FC236}">
                <a16:creationId xmlns:a16="http://schemas.microsoft.com/office/drawing/2014/main" id="{3CADFB22-70BE-EB0D-66D6-C7FE3689FB2E}"/>
              </a:ext>
            </a:extLst>
          </p:cNvPr>
          <p:cNvSpPr txBox="1">
            <a:spLocks noChangeArrowheads="1"/>
          </p:cNvSpPr>
          <p:nvPr/>
        </p:nvSpPr>
        <p:spPr bwMode="black">
          <a:xfrm>
            <a:off x="5912268" y="4884063"/>
            <a:ext cx="454378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0" hangingPunct="0">
              <a:buFontTx/>
              <a:buChar char="-"/>
            </a:pPr>
            <a:r>
              <a:rPr lang="en-US" altLang="es-BO" sz="2000" b="1" dirty="0" err="1">
                <a:solidFill>
                  <a:srgbClr val="000000"/>
                </a:solidFill>
              </a:rPr>
              <a:t>Almacenado</a:t>
            </a:r>
            <a:endParaRPr lang="en-US" altLang="es-BO" sz="2000" b="1" dirty="0">
              <a:solidFill>
                <a:srgbClr val="000000"/>
              </a:solidFill>
            </a:endParaRPr>
          </a:p>
          <a:p>
            <a:pPr marL="342900" indent="-342900" eaLnBrk="0" hangingPunct="0">
              <a:buFontTx/>
              <a:buChar char="-"/>
            </a:pPr>
            <a:r>
              <a:rPr lang="en-US" altLang="es-BO" sz="2000" b="1" dirty="0" err="1">
                <a:solidFill>
                  <a:srgbClr val="000000"/>
                </a:solidFill>
              </a:rPr>
              <a:t>Gestionado</a:t>
            </a:r>
            <a:endParaRPr lang="en-US" altLang="es-BO" sz="2000" b="1" dirty="0">
              <a:solidFill>
                <a:srgbClr val="000000"/>
              </a:solidFill>
            </a:endParaRPr>
          </a:p>
          <a:p>
            <a:pPr marL="342900" indent="-342900" eaLnBrk="0" hangingPunct="0">
              <a:buFontTx/>
              <a:buChar char="-"/>
            </a:pPr>
            <a:r>
              <a:rPr lang="en-US" altLang="es-BO" sz="2000" b="1" dirty="0" err="1">
                <a:solidFill>
                  <a:srgbClr val="000000"/>
                </a:solidFill>
              </a:rPr>
              <a:t>Procesado</a:t>
            </a:r>
            <a:r>
              <a:rPr lang="en-US" altLang="es-BO" sz="2000" b="1" dirty="0">
                <a:solidFill>
                  <a:srgbClr val="000000"/>
                </a:solidFill>
              </a:rPr>
              <a:t>, </a:t>
            </a:r>
            <a:r>
              <a:rPr lang="en-US" altLang="es-BO" sz="2000" b="1" dirty="0" err="1">
                <a:solidFill>
                  <a:srgbClr val="000000"/>
                </a:solidFill>
              </a:rPr>
              <a:t>clasificado</a:t>
            </a:r>
            <a:r>
              <a:rPr lang="en-US" altLang="es-BO" sz="2000" b="1" dirty="0">
                <a:solidFill>
                  <a:srgbClr val="000000"/>
                </a:solidFill>
              </a:rPr>
              <a:t> para GENERAR INFORMACIÓN</a:t>
            </a:r>
            <a:endParaRPr lang="en-US" altLang="es-BO" sz="2000" dirty="0">
              <a:solidFill>
                <a:srgbClr val="000000"/>
              </a:solidFill>
            </a:endParaRPr>
          </a:p>
        </p:txBody>
      </p:sp>
      <p:sp>
        <p:nvSpPr>
          <p:cNvPr id="38" name="Text Box 20">
            <a:extLst>
              <a:ext uri="{FF2B5EF4-FFF2-40B4-BE49-F238E27FC236}">
                <a16:creationId xmlns:a16="http://schemas.microsoft.com/office/drawing/2014/main" id="{FCA1DCB4-D2BF-E232-EB1B-E01FB8DF0A77}"/>
              </a:ext>
            </a:extLst>
          </p:cNvPr>
          <p:cNvSpPr txBox="1">
            <a:spLocks noChangeArrowheads="1"/>
          </p:cNvSpPr>
          <p:nvPr/>
        </p:nvSpPr>
        <p:spPr bwMode="black">
          <a:xfrm>
            <a:off x="6084662" y="2628691"/>
            <a:ext cx="45437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s-BO" sz="2000" b="1" dirty="0">
                <a:solidFill>
                  <a:srgbClr val="000000"/>
                </a:solidFill>
              </a:rPr>
              <a:t>QUE POR SI SOLO NO TIENE SIGNIFICADO</a:t>
            </a:r>
            <a:endParaRPr lang="en-US" altLang="es-BO" sz="2000" dirty="0">
              <a:solidFill>
                <a:srgbClr val="000000"/>
              </a:solidFill>
            </a:endParaRPr>
          </a:p>
        </p:txBody>
      </p:sp>
      <p:sp>
        <p:nvSpPr>
          <p:cNvPr id="39" name="Text Box 20">
            <a:extLst>
              <a:ext uri="{FF2B5EF4-FFF2-40B4-BE49-F238E27FC236}">
                <a16:creationId xmlns:a16="http://schemas.microsoft.com/office/drawing/2014/main" id="{5CF0DBBB-CCA6-3814-371D-0042C85B9231}"/>
              </a:ext>
            </a:extLst>
          </p:cNvPr>
          <p:cNvSpPr txBox="1">
            <a:spLocks noChangeArrowheads="1"/>
          </p:cNvSpPr>
          <p:nvPr/>
        </p:nvSpPr>
        <p:spPr bwMode="black">
          <a:xfrm>
            <a:off x="5945740" y="4235333"/>
            <a:ext cx="68177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s-BO" sz="2000" b="1" dirty="0">
                <a:solidFill>
                  <a:srgbClr val="000000"/>
                </a:solidFill>
              </a:rPr>
              <a:t>DEBE SER CLASIFICADO PARA GENERAR INFORMACIÓN</a:t>
            </a:r>
            <a:endParaRPr lang="en-US" altLang="es-BO" sz="2000" dirty="0">
              <a:solidFill>
                <a:srgbClr val="000000"/>
              </a:solidFill>
            </a:endParaRPr>
          </a:p>
        </p:txBody>
      </p:sp>
      <p:sp>
        <p:nvSpPr>
          <p:cNvPr id="40" name="CuadroTexto 39">
            <a:extLst>
              <a:ext uri="{FF2B5EF4-FFF2-40B4-BE49-F238E27FC236}">
                <a16:creationId xmlns:a16="http://schemas.microsoft.com/office/drawing/2014/main" id="{E5B02901-541C-6D7A-5F83-8BA3623F5F5B}"/>
              </a:ext>
            </a:extLst>
          </p:cNvPr>
          <p:cNvSpPr txBox="1"/>
          <p:nvPr/>
        </p:nvSpPr>
        <p:spPr>
          <a:xfrm>
            <a:off x="4705726" y="6374934"/>
            <a:ext cx="5172955" cy="461665"/>
          </a:xfrm>
          <a:prstGeom prst="rect">
            <a:avLst/>
          </a:prstGeom>
          <a:noFill/>
        </p:spPr>
        <p:txBody>
          <a:bodyPr wrap="none" rtlCol="0">
            <a:spAutoFit/>
          </a:bodyPr>
          <a:lstStyle/>
          <a:p>
            <a:r>
              <a:rPr lang="es-ES" sz="2400" b="1" dirty="0">
                <a:solidFill>
                  <a:srgbClr val="FF0000"/>
                </a:solidFill>
                <a:effectLst>
                  <a:outerShdw blurRad="38100" dist="38100" dir="2700000" algn="tl">
                    <a:srgbClr val="000000">
                      <a:alpha val="43137"/>
                    </a:srgbClr>
                  </a:outerShdw>
                </a:effectLst>
              </a:rPr>
              <a:t>UNIDAD MÍNIMA DE LA INFORMACIÓN</a:t>
            </a:r>
            <a:endParaRPr lang="es-BO" sz="2400" b="1"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
            <a:extLst>
              <a:ext uri="{FF2B5EF4-FFF2-40B4-BE49-F238E27FC236}">
                <a16:creationId xmlns:a16="http://schemas.microsoft.com/office/drawing/2014/main" id="{C30AE05E-B349-85D3-9047-2C3633420138}"/>
              </a:ext>
            </a:extLst>
          </p:cNvPr>
          <p:cNvGrpSpPr>
            <a:grpSpLocks/>
          </p:cNvGrpSpPr>
          <p:nvPr/>
        </p:nvGrpSpPr>
        <p:grpSpPr bwMode="auto">
          <a:xfrm>
            <a:off x="1061545" y="1536165"/>
            <a:ext cx="9233844" cy="3528114"/>
            <a:chOff x="269" y="1145"/>
            <a:chExt cx="4955" cy="1718"/>
          </a:xfrm>
        </p:grpSpPr>
        <p:grpSp>
          <p:nvGrpSpPr>
            <p:cNvPr id="33" name="Group 4">
              <a:extLst>
                <a:ext uri="{FF2B5EF4-FFF2-40B4-BE49-F238E27FC236}">
                  <a16:creationId xmlns:a16="http://schemas.microsoft.com/office/drawing/2014/main" id="{CD348FDE-2686-1999-CA42-411E8BC988CA}"/>
                </a:ext>
              </a:extLst>
            </p:cNvPr>
            <p:cNvGrpSpPr>
              <a:grpSpLocks/>
            </p:cNvGrpSpPr>
            <p:nvPr/>
          </p:nvGrpSpPr>
          <p:grpSpPr bwMode="auto">
            <a:xfrm>
              <a:off x="1824" y="1248"/>
              <a:ext cx="2014" cy="1615"/>
              <a:chOff x="1872" y="1824"/>
              <a:chExt cx="2014" cy="1615"/>
            </a:xfrm>
          </p:grpSpPr>
          <p:sp>
            <p:nvSpPr>
              <p:cNvPr id="48" name="AutoShape 5">
                <a:extLst>
                  <a:ext uri="{FF2B5EF4-FFF2-40B4-BE49-F238E27FC236}">
                    <a16:creationId xmlns:a16="http://schemas.microsoft.com/office/drawing/2014/main" id="{EC5B4CC2-BFA5-E4AF-28E7-AAF58F0C74EA}"/>
                  </a:ext>
                </a:extLst>
              </p:cNvPr>
              <p:cNvSpPr>
                <a:spLocks noChangeArrowheads="1"/>
              </p:cNvSpPr>
              <p:nvPr/>
            </p:nvSpPr>
            <p:spPr bwMode="gray">
              <a:xfrm rot="16200000" flipH="1">
                <a:off x="1820" y="2528"/>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BO"/>
              </a:p>
            </p:txBody>
          </p:sp>
          <p:sp>
            <p:nvSpPr>
              <p:cNvPr id="49" name="AutoShape 6">
                <a:extLst>
                  <a:ext uri="{FF2B5EF4-FFF2-40B4-BE49-F238E27FC236}">
                    <a16:creationId xmlns:a16="http://schemas.microsoft.com/office/drawing/2014/main" id="{DFE70127-8B01-8377-3167-02FB4128659A}"/>
                  </a:ext>
                </a:extLst>
              </p:cNvPr>
              <p:cNvSpPr>
                <a:spLocks noChangeArrowheads="1"/>
              </p:cNvSpPr>
              <p:nvPr/>
            </p:nvSpPr>
            <p:spPr bwMode="gray">
              <a:xfrm rot="5400000" flipH="1">
                <a:off x="3628" y="2494"/>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BO"/>
              </a:p>
            </p:txBody>
          </p:sp>
          <p:sp>
            <p:nvSpPr>
              <p:cNvPr id="51" name="Oval 8">
                <a:extLst>
                  <a:ext uri="{FF2B5EF4-FFF2-40B4-BE49-F238E27FC236}">
                    <a16:creationId xmlns:a16="http://schemas.microsoft.com/office/drawing/2014/main" id="{0681BA3D-AF03-2975-72B9-CBB548678564}"/>
                  </a:ext>
                </a:extLst>
              </p:cNvPr>
              <p:cNvSpPr>
                <a:spLocks noChangeArrowheads="1"/>
              </p:cNvSpPr>
              <p:nvPr/>
            </p:nvSpPr>
            <p:spPr bwMode="gray">
              <a:xfrm>
                <a:off x="2078" y="1824"/>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BO"/>
              </a:p>
            </p:txBody>
          </p:sp>
          <p:sp>
            <p:nvSpPr>
              <p:cNvPr id="52" name="Oval 9">
                <a:extLst>
                  <a:ext uri="{FF2B5EF4-FFF2-40B4-BE49-F238E27FC236}">
                    <a16:creationId xmlns:a16="http://schemas.microsoft.com/office/drawing/2014/main" id="{E7E9BBFE-626E-7B55-7560-4B83688AC6AC}"/>
                  </a:ext>
                </a:extLst>
              </p:cNvPr>
              <p:cNvSpPr>
                <a:spLocks noChangeArrowheads="1"/>
              </p:cNvSpPr>
              <p:nvPr/>
            </p:nvSpPr>
            <p:spPr bwMode="gray">
              <a:xfrm>
                <a:off x="2170" y="1915"/>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BO"/>
              </a:p>
            </p:txBody>
          </p:sp>
          <p:sp>
            <p:nvSpPr>
              <p:cNvPr id="53" name="Oval 10">
                <a:extLst>
                  <a:ext uri="{FF2B5EF4-FFF2-40B4-BE49-F238E27FC236}">
                    <a16:creationId xmlns:a16="http://schemas.microsoft.com/office/drawing/2014/main" id="{B7715454-9131-D846-CF3B-A62BCC730A03}"/>
                  </a:ext>
                </a:extLst>
              </p:cNvPr>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BO"/>
              </a:p>
            </p:txBody>
          </p:sp>
          <p:sp>
            <p:nvSpPr>
              <p:cNvPr id="54" name="Oval 11">
                <a:extLst>
                  <a:ext uri="{FF2B5EF4-FFF2-40B4-BE49-F238E27FC236}">
                    <a16:creationId xmlns:a16="http://schemas.microsoft.com/office/drawing/2014/main" id="{C8F8E547-8CD3-5F77-9062-B09DEEFB5913}"/>
                  </a:ext>
                </a:extLst>
              </p:cNvPr>
              <p:cNvSpPr>
                <a:spLocks noChangeArrowheads="1"/>
              </p:cNvSpPr>
              <p:nvPr/>
            </p:nvSpPr>
            <p:spPr bwMode="gray">
              <a:xfrm>
                <a:off x="2254" y="2000"/>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BO"/>
              </a:p>
            </p:txBody>
          </p:sp>
          <p:sp>
            <p:nvSpPr>
              <p:cNvPr id="55" name="Oval 12">
                <a:extLst>
                  <a:ext uri="{FF2B5EF4-FFF2-40B4-BE49-F238E27FC236}">
                    <a16:creationId xmlns:a16="http://schemas.microsoft.com/office/drawing/2014/main" id="{0D99E259-155C-3E1B-EF61-EB825BAD2651}"/>
                  </a:ext>
                </a:extLst>
              </p:cNvPr>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BO"/>
              </a:p>
            </p:txBody>
          </p:sp>
          <p:sp>
            <p:nvSpPr>
              <p:cNvPr id="56" name="Oval 13">
                <a:extLst>
                  <a:ext uri="{FF2B5EF4-FFF2-40B4-BE49-F238E27FC236}">
                    <a16:creationId xmlns:a16="http://schemas.microsoft.com/office/drawing/2014/main" id="{F6FFFCE7-A22C-4721-4032-871387507766}"/>
                  </a:ext>
                </a:extLst>
              </p:cNvPr>
              <p:cNvSpPr>
                <a:spLocks noChangeArrowheads="1"/>
              </p:cNvSpPr>
              <p:nvPr/>
            </p:nvSpPr>
            <p:spPr bwMode="gray">
              <a:xfrm>
                <a:off x="2337" y="2083"/>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BO"/>
              </a:p>
            </p:txBody>
          </p:sp>
        </p:grpSp>
        <p:sp>
          <p:nvSpPr>
            <p:cNvPr id="34" name="AutoShape 14">
              <a:extLst>
                <a:ext uri="{FF2B5EF4-FFF2-40B4-BE49-F238E27FC236}">
                  <a16:creationId xmlns:a16="http://schemas.microsoft.com/office/drawing/2014/main" id="{CCAD73C2-1BC1-8A93-C8DA-79FE89CB1A8A}"/>
                </a:ext>
              </a:extLst>
            </p:cNvPr>
            <p:cNvSpPr>
              <a:spLocks noChangeArrowheads="1"/>
            </p:cNvSpPr>
            <p:nvPr/>
          </p:nvSpPr>
          <p:spPr bwMode="gray">
            <a:xfrm>
              <a:off x="453" y="2256"/>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5" name="AutoShape 15">
              <a:extLst>
                <a:ext uri="{FF2B5EF4-FFF2-40B4-BE49-F238E27FC236}">
                  <a16:creationId xmlns:a16="http://schemas.microsoft.com/office/drawing/2014/main" id="{3E777AEE-1952-3BF7-6574-E19386AB8B35}"/>
                </a:ext>
              </a:extLst>
            </p:cNvPr>
            <p:cNvSpPr>
              <a:spLocks noChangeArrowheads="1"/>
            </p:cNvSpPr>
            <p:nvPr/>
          </p:nvSpPr>
          <p:spPr bwMode="gray">
            <a:xfrm>
              <a:off x="453" y="1920"/>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6" name="AutoShape 16">
              <a:extLst>
                <a:ext uri="{FF2B5EF4-FFF2-40B4-BE49-F238E27FC236}">
                  <a16:creationId xmlns:a16="http://schemas.microsoft.com/office/drawing/2014/main" id="{229052ED-B7ED-BD60-D663-9227401F9600}"/>
                </a:ext>
              </a:extLst>
            </p:cNvPr>
            <p:cNvSpPr>
              <a:spLocks noChangeArrowheads="1"/>
            </p:cNvSpPr>
            <p:nvPr/>
          </p:nvSpPr>
          <p:spPr bwMode="gray">
            <a:xfrm>
              <a:off x="453" y="1584"/>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8" name="AutoShape 18">
              <a:extLst>
                <a:ext uri="{FF2B5EF4-FFF2-40B4-BE49-F238E27FC236}">
                  <a16:creationId xmlns:a16="http://schemas.microsoft.com/office/drawing/2014/main" id="{D3E2C6FF-428C-8FDD-0F64-BCDD67868EE1}"/>
                </a:ext>
              </a:extLst>
            </p:cNvPr>
            <p:cNvSpPr>
              <a:spLocks noChangeArrowheads="1"/>
            </p:cNvSpPr>
            <p:nvPr/>
          </p:nvSpPr>
          <p:spPr bwMode="gray">
            <a:xfrm>
              <a:off x="4024" y="2015"/>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9" name="AutoShape 19">
              <a:extLst>
                <a:ext uri="{FF2B5EF4-FFF2-40B4-BE49-F238E27FC236}">
                  <a16:creationId xmlns:a16="http://schemas.microsoft.com/office/drawing/2014/main" id="{244B967F-4102-F9B9-EC49-85433FCB77C0}"/>
                </a:ext>
              </a:extLst>
            </p:cNvPr>
            <p:cNvSpPr>
              <a:spLocks noChangeArrowheads="1"/>
            </p:cNvSpPr>
            <p:nvPr/>
          </p:nvSpPr>
          <p:spPr bwMode="gray">
            <a:xfrm>
              <a:off x="4024" y="1679"/>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40" name="Text Box 20">
              <a:extLst>
                <a:ext uri="{FF2B5EF4-FFF2-40B4-BE49-F238E27FC236}">
                  <a16:creationId xmlns:a16="http://schemas.microsoft.com/office/drawing/2014/main" id="{1490E0D5-D8E9-E890-DB12-03675BA5753E}"/>
                </a:ext>
              </a:extLst>
            </p:cNvPr>
            <p:cNvSpPr txBox="1">
              <a:spLocks noChangeArrowheads="1"/>
            </p:cNvSpPr>
            <p:nvPr/>
          </p:nvSpPr>
          <p:spPr bwMode="gray">
            <a:xfrm>
              <a:off x="2565" y="1920"/>
              <a:ext cx="554"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2400" b="1" dirty="0">
                  <a:solidFill>
                    <a:schemeClr val="bg1"/>
                  </a:solidFill>
                  <a:effectLst>
                    <a:outerShdw blurRad="38100" dist="38100" dir="2700000" algn="tl">
                      <a:srgbClr val="000000">
                        <a:alpha val="43137"/>
                      </a:srgbClr>
                    </a:outerShdw>
                  </a:effectLst>
                </a:rPr>
                <a:t>DATOS</a:t>
              </a:r>
            </a:p>
          </p:txBody>
        </p:sp>
        <p:sp>
          <p:nvSpPr>
            <p:cNvPr id="41" name="AutoShape 21">
              <a:extLst>
                <a:ext uri="{FF2B5EF4-FFF2-40B4-BE49-F238E27FC236}">
                  <a16:creationId xmlns:a16="http://schemas.microsoft.com/office/drawing/2014/main" id="{3CEE5B2D-578B-4478-9597-6FEB70AC13C4}"/>
                </a:ext>
              </a:extLst>
            </p:cNvPr>
            <p:cNvSpPr>
              <a:spLocks noChangeArrowheads="1"/>
            </p:cNvSpPr>
            <p:nvPr/>
          </p:nvSpPr>
          <p:spPr bwMode="auto">
            <a:xfrm>
              <a:off x="269" y="1145"/>
              <a:ext cx="1499" cy="336"/>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s-BO" dirty="0">
                  <a:latin typeface="Verdana" panose="020B0604030504040204" pitchFamily="34" charset="0"/>
                </a:rPr>
                <a:t>INFORMÁTICOS</a:t>
              </a:r>
            </a:p>
            <a:p>
              <a:pPr algn="ctr" eaLnBrk="0" hangingPunct="0"/>
              <a:r>
                <a:rPr lang="en-US" altLang="es-BO" dirty="0">
                  <a:latin typeface="Verdana" panose="020B0604030504040204" pitchFamily="34" charset="0"/>
                </a:rPr>
                <a:t>PROGRAMACIÓN</a:t>
              </a:r>
            </a:p>
          </p:txBody>
        </p:sp>
        <p:sp>
          <p:nvSpPr>
            <p:cNvPr id="42" name="Text Box 22">
              <a:extLst>
                <a:ext uri="{FF2B5EF4-FFF2-40B4-BE49-F238E27FC236}">
                  <a16:creationId xmlns:a16="http://schemas.microsoft.com/office/drawing/2014/main" id="{D099CC8B-390F-971C-0A31-F31127DA88A2}"/>
                </a:ext>
              </a:extLst>
            </p:cNvPr>
            <p:cNvSpPr txBox="1">
              <a:spLocks noChangeArrowheads="1"/>
            </p:cNvSpPr>
            <p:nvPr/>
          </p:nvSpPr>
          <p:spPr bwMode="gray">
            <a:xfrm>
              <a:off x="645" y="1733"/>
              <a:ext cx="739"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b="1" dirty="0">
                  <a:solidFill>
                    <a:schemeClr val="bg1"/>
                  </a:solidFill>
                </a:rPr>
                <a:t>NÚMERICOS</a:t>
              </a:r>
            </a:p>
          </p:txBody>
        </p:sp>
        <p:sp>
          <p:nvSpPr>
            <p:cNvPr id="43" name="Text Box 23">
              <a:extLst>
                <a:ext uri="{FF2B5EF4-FFF2-40B4-BE49-F238E27FC236}">
                  <a16:creationId xmlns:a16="http://schemas.microsoft.com/office/drawing/2014/main" id="{E27E0CA4-3156-F2CB-9488-232B3C5F1D95}"/>
                </a:ext>
              </a:extLst>
            </p:cNvPr>
            <p:cNvSpPr txBox="1">
              <a:spLocks noChangeArrowheads="1"/>
            </p:cNvSpPr>
            <p:nvPr/>
          </p:nvSpPr>
          <p:spPr bwMode="gray">
            <a:xfrm>
              <a:off x="627" y="2074"/>
              <a:ext cx="75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b="1" dirty="0">
                  <a:solidFill>
                    <a:schemeClr val="bg1"/>
                  </a:solidFill>
                </a:rPr>
                <a:t>CARÁCTERES</a:t>
              </a:r>
            </a:p>
          </p:txBody>
        </p:sp>
        <p:sp>
          <p:nvSpPr>
            <p:cNvPr id="44" name="Text Box 24">
              <a:extLst>
                <a:ext uri="{FF2B5EF4-FFF2-40B4-BE49-F238E27FC236}">
                  <a16:creationId xmlns:a16="http://schemas.microsoft.com/office/drawing/2014/main" id="{BD4BED4F-06B9-669E-0985-279F80E75EE7}"/>
                </a:ext>
              </a:extLst>
            </p:cNvPr>
            <p:cNvSpPr txBox="1">
              <a:spLocks noChangeArrowheads="1"/>
            </p:cNvSpPr>
            <p:nvPr/>
          </p:nvSpPr>
          <p:spPr bwMode="gray">
            <a:xfrm>
              <a:off x="615" y="2390"/>
              <a:ext cx="745"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b="1" dirty="0">
                  <a:solidFill>
                    <a:schemeClr val="bg1"/>
                  </a:solidFill>
                </a:rPr>
                <a:t>BOOLEANOS</a:t>
              </a:r>
            </a:p>
          </p:txBody>
        </p:sp>
        <p:sp>
          <p:nvSpPr>
            <p:cNvPr id="45" name="Text Box 25">
              <a:extLst>
                <a:ext uri="{FF2B5EF4-FFF2-40B4-BE49-F238E27FC236}">
                  <a16:creationId xmlns:a16="http://schemas.microsoft.com/office/drawing/2014/main" id="{1DDDE770-6C35-C323-EC25-4AEA87E24A78}"/>
                </a:ext>
              </a:extLst>
            </p:cNvPr>
            <p:cNvSpPr txBox="1">
              <a:spLocks noChangeArrowheads="1"/>
            </p:cNvSpPr>
            <p:nvPr/>
          </p:nvSpPr>
          <p:spPr bwMode="gray">
            <a:xfrm>
              <a:off x="4183" y="1823"/>
              <a:ext cx="915"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b="1" dirty="0">
                  <a:solidFill>
                    <a:schemeClr val="bg1"/>
                  </a:solidFill>
                </a:rPr>
                <a:t>CUANTITATIVOS</a:t>
              </a:r>
            </a:p>
          </p:txBody>
        </p:sp>
        <p:sp>
          <p:nvSpPr>
            <p:cNvPr id="46" name="Text Box 26">
              <a:extLst>
                <a:ext uri="{FF2B5EF4-FFF2-40B4-BE49-F238E27FC236}">
                  <a16:creationId xmlns:a16="http://schemas.microsoft.com/office/drawing/2014/main" id="{85016319-F545-CAFD-705C-546D0718A63C}"/>
                </a:ext>
              </a:extLst>
            </p:cNvPr>
            <p:cNvSpPr txBox="1">
              <a:spLocks noChangeArrowheads="1"/>
            </p:cNvSpPr>
            <p:nvPr/>
          </p:nvSpPr>
          <p:spPr bwMode="gray">
            <a:xfrm>
              <a:off x="4228" y="2165"/>
              <a:ext cx="825"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b="1" dirty="0">
                  <a:solidFill>
                    <a:schemeClr val="bg1"/>
                  </a:solidFill>
                </a:rPr>
                <a:t>CUALITATIVOS</a:t>
              </a:r>
            </a:p>
          </p:txBody>
        </p:sp>
      </p:grpSp>
      <p:sp>
        <p:nvSpPr>
          <p:cNvPr id="57" name="AutoShape 21">
            <a:extLst>
              <a:ext uri="{FF2B5EF4-FFF2-40B4-BE49-F238E27FC236}">
                <a16:creationId xmlns:a16="http://schemas.microsoft.com/office/drawing/2014/main" id="{F91B0F54-3D4D-354C-6ABE-9D6853307A3A}"/>
              </a:ext>
            </a:extLst>
          </p:cNvPr>
          <p:cNvSpPr>
            <a:spLocks noChangeArrowheads="1"/>
          </p:cNvSpPr>
          <p:nvPr/>
        </p:nvSpPr>
        <p:spPr bwMode="auto">
          <a:xfrm>
            <a:off x="7791247" y="1586641"/>
            <a:ext cx="2793446" cy="690015"/>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s-BO" dirty="0">
                <a:latin typeface="Verdana" panose="020B0604030504040204" pitchFamily="34" charset="0"/>
              </a:rPr>
              <a:t>ESTADÍSTICOS</a:t>
            </a:r>
          </a:p>
        </p:txBody>
      </p:sp>
      <p:sp>
        <p:nvSpPr>
          <p:cNvPr id="58" name="CuadroTexto 57">
            <a:extLst>
              <a:ext uri="{FF2B5EF4-FFF2-40B4-BE49-F238E27FC236}">
                <a16:creationId xmlns:a16="http://schemas.microsoft.com/office/drawing/2014/main" id="{FD96B72C-04E4-B024-590E-9C3FB21FBCFA}"/>
              </a:ext>
            </a:extLst>
          </p:cNvPr>
          <p:cNvSpPr txBox="1"/>
          <p:nvPr/>
        </p:nvSpPr>
        <p:spPr>
          <a:xfrm>
            <a:off x="3655249" y="257085"/>
            <a:ext cx="4160113"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TIPOS DE DATOS</a:t>
            </a:r>
            <a:endParaRPr lang="es-BO" sz="3600" b="1" dirty="0">
              <a:solidFill>
                <a:srgbClr val="FF0000"/>
              </a:solidFill>
              <a:latin typeface="Montserrat" panose="02000505000000020004" pitchFamily="2" charset="0"/>
            </a:endParaRPr>
          </a:p>
        </p:txBody>
      </p:sp>
      <p:sp>
        <p:nvSpPr>
          <p:cNvPr id="59" name="AutoShape 11">
            <a:extLst>
              <a:ext uri="{FF2B5EF4-FFF2-40B4-BE49-F238E27FC236}">
                <a16:creationId xmlns:a16="http://schemas.microsoft.com/office/drawing/2014/main" id="{15DA4293-922B-F3CA-5D48-6CD1A08A96AF}"/>
              </a:ext>
            </a:extLst>
          </p:cNvPr>
          <p:cNvSpPr>
            <a:spLocks noChangeArrowheads="1"/>
          </p:cNvSpPr>
          <p:nvPr/>
        </p:nvSpPr>
        <p:spPr bwMode="auto">
          <a:xfrm>
            <a:off x="966062" y="1424237"/>
            <a:ext cx="2991976" cy="3447002"/>
          </a:xfrm>
          <a:prstGeom prst="roundRect">
            <a:avLst>
              <a:gd name="adj" fmla="val 16667"/>
            </a:avLst>
          </a:prstGeom>
          <a:noFill/>
          <a:ln w="38100">
            <a:solidFill>
              <a:schemeClr val="accent1"/>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BO" altLang="es-BO">
              <a:latin typeface="Verdana" panose="020B0604030504040204" pitchFamily="34" charset="0"/>
            </a:endParaRPr>
          </a:p>
        </p:txBody>
      </p:sp>
      <p:sp>
        <p:nvSpPr>
          <p:cNvPr id="60" name="AutoShape 11">
            <a:extLst>
              <a:ext uri="{FF2B5EF4-FFF2-40B4-BE49-F238E27FC236}">
                <a16:creationId xmlns:a16="http://schemas.microsoft.com/office/drawing/2014/main" id="{EF2F95F9-EC97-E9F4-A218-010DB1FB88CD}"/>
              </a:ext>
            </a:extLst>
          </p:cNvPr>
          <p:cNvSpPr>
            <a:spLocks noChangeArrowheads="1"/>
          </p:cNvSpPr>
          <p:nvPr/>
        </p:nvSpPr>
        <p:spPr bwMode="auto">
          <a:xfrm>
            <a:off x="7691982" y="1444557"/>
            <a:ext cx="2991976" cy="3447002"/>
          </a:xfrm>
          <a:prstGeom prst="roundRect">
            <a:avLst>
              <a:gd name="adj" fmla="val 16667"/>
            </a:avLst>
          </a:prstGeom>
          <a:noFill/>
          <a:ln w="38100">
            <a:solidFill>
              <a:schemeClr val="accent1"/>
            </a:solidFill>
            <a:round/>
            <a:headEnd/>
            <a:tailEnd/>
          </a:ln>
          <a:effectLst/>
          <a:extLst>
            <a:ext uri="{909E8E84-426E-40DD-AFC4-6F175D3DCCD1}">
              <a14:hiddenFill xmlns:a14="http://schemas.microsoft.com/office/drawing/2010/main">
                <a:gradFill rotWithShape="1">
                  <a:gsLst>
                    <a:gs pos="0">
                      <a:schemeClr val="tx2"/>
                    </a:gs>
                    <a:gs pos="100000">
                      <a:schemeClr val="tx2">
                        <a:gamma/>
                        <a:tint val="48627"/>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BO" altLang="es-BO">
              <a:latin typeface="Verdan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2D2A2F2-7106-8F63-1B43-009828B811B0}"/>
              </a:ext>
            </a:extLst>
          </p:cNvPr>
          <p:cNvSpPr txBox="1"/>
          <p:nvPr/>
        </p:nvSpPr>
        <p:spPr>
          <a:xfrm>
            <a:off x="3685729" y="0"/>
            <a:ext cx="4996881"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EJEMPLO DE DATOS</a:t>
            </a:r>
            <a:endParaRPr lang="es-BO" sz="3600" b="1" dirty="0">
              <a:solidFill>
                <a:srgbClr val="FF0000"/>
              </a:solidFill>
              <a:latin typeface="Montserrat" panose="02000505000000020004" pitchFamily="2" charset="0"/>
            </a:endParaRPr>
          </a:p>
        </p:txBody>
      </p:sp>
      <p:sp>
        <p:nvSpPr>
          <p:cNvPr id="3" name="CuadroTexto 2">
            <a:extLst>
              <a:ext uri="{FF2B5EF4-FFF2-40B4-BE49-F238E27FC236}">
                <a16:creationId xmlns:a16="http://schemas.microsoft.com/office/drawing/2014/main" id="{A935664B-DF8D-3BB7-781C-3E4046A18C63}"/>
              </a:ext>
            </a:extLst>
          </p:cNvPr>
          <p:cNvSpPr txBox="1"/>
          <p:nvPr/>
        </p:nvSpPr>
        <p:spPr>
          <a:xfrm>
            <a:off x="3685729" y="477520"/>
            <a:ext cx="5501827"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(DATOS PERSONALES)</a:t>
            </a:r>
            <a:endParaRPr lang="es-BO" sz="3600" b="1" dirty="0">
              <a:solidFill>
                <a:srgbClr val="FF0000"/>
              </a:solidFill>
              <a:latin typeface="Montserrat" panose="02000505000000020004" pitchFamily="2" charset="0"/>
            </a:endParaRPr>
          </a:p>
        </p:txBody>
      </p:sp>
      <p:pic>
        <p:nvPicPr>
          <p:cNvPr id="4" name="Imagen 3">
            <a:extLst>
              <a:ext uri="{FF2B5EF4-FFF2-40B4-BE49-F238E27FC236}">
                <a16:creationId xmlns:a16="http://schemas.microsoft.com/office/drawing/2014/main" id="{C0545E6D-2100-30B8-9AA0-DE1A38BB3E5D}"/>
              </a:ext>
            </a:extLst>
          </p:cNvPr>
          <p:cNvPicPr>
            <a:picLocks noChangeAspect="1"/>
          </p:cNvPicPr>
          <p:nvPr/>
        </p:nvPicPr>
        <p:blipFill rotWithShape="1">
          <a:blip r:embed="rId2"/>
          <a:srcRect l="36979" t="8518" b="18889"/>
          <a:stretch/>
        </p:blipFill>
        <p:spPr>
          <a:xfrm>
            <a:off x="467360" y="1437640"/>
            <a:ext cx="6146800" cy="3982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76473C77-1608-E88F-08B5-97D9116CA301}"/>
              </a:ext>
            </a:extLst>
          </p:cNvPr>
          <p:cNvPicPr>
            <a:picLocks noChangeAspect="1"/>
          </p:cNvPicPr>
          <p:nvPr/>
        </p:nvPicPr>
        <p:blipFill>
          <a:blip r:embed="rId3"/>
          <a:stretch>
            <a:fillRect/>
          </a:stretch>
        </p:blipFill>
        <p:spPr>
          <a:xfrm>
            <a:off x="7186797" y="1335306"/>
            <a:ext cx="4537843" cy="5362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303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Rectangle 34">
            <a:extLst>
              <a:ext uri="{FF2B5EF4-FFF2-40B4-BE49-F238E27FC236}">
                <a16:creationId xmlns:a16="http://schemas.microsoft.com/office/drawing/2014/main" id="{19C07BB6-5462-2EB6-19F4-468CCB0C4120}"/>
              </a:ext>
            </a:extLst>
          </p:cNvPr>
          <p:cNvSpPr>
            <a:spLocks noChangeArrowheads="1"/>
          </p:cNvSpPr>
          <p:nvPr/>
        </p:nvSpPr>
        <p:spPr bwMode="auto">
          <a:xfrm>
            <a:off x="4270376" y="2433885"/>
            <a:ext cx="4600575" cy="922338"/>
          </a:xfrm>
          <a:prstGeom prst="rect">
            <a:avLst/>
          </a:prstGeom>
          <a:gradFill rotWithShape="1">
            <a:gsLst>
              <a:gs pos="0">
                <a:srgbClr val="33CCFF">
                  <a:alpha val="50000"/>
                </a:srgbClr>
              </a:gs>
              <a:gs pos="100000">
                <a:srgbClr val="33CCFF">
                  <a:gamma/>
                  <a:shade val="46275"/>
                  <a:invGamma/>
                  <a:alpha val="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3" name="Rectangle 35">
            <a:extLst>
              <a:ext uri="{FF2B5EF4-FFF2-40B4-BE49-F238E27FC236}">
                <a16:creationId xmlns:a16="http://schemas.microsoft.com/office/drawing/2014/main" id="{B0395196-D069-4E0E-7CE5-EC66D1CB183A}"/>
              </a:ext>
            </a:extLst>
          </p:cNvPr>
          <p:cNvSpPr>
            <a:spLocks noChangeArrowheads="1"/>
          </p:cNvSpPr>
          <p:nvPr/>
        </p:nvSpPr>
        <p:spPr bwMode="auto">
          <a:xfrm>
            <a:off x="4497389" y="3356223"/>
            <a:ext cx="4600575" cy="944562"/>
          </a:xfrm>
          <a:prstGeom prst="rect">
            <a:avLst/>
          </a:prstGeom>
          <a:gradFill rotWithShape="1">
            <a:gsLst>
              <a:gs pos="0">
                <a:srgbClr val="33CCFF">
                  <a:alpha val="70000"/>
                </a:srgbClr>
              </a:gs>
              <a:gs pos="100000">
                <a:srgbClr val="33CCFF">
                  <a:gamma/>
                  <a:shade val="46275"/>
                  <a:invGamma/>
                  <a:alpha val="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4" name="Rectangle 36">
            <a:extLst>
              <a:ext uri="{FF2B5EF4-FFF2-40B4-BE49-F238E27FC236}">
                <a16:creationId xmlns:a16="http://schemas.microsoft.com/office/drawing/2014/main" id="{C747A031-A803-B7C1-881B-AD0528ECD48C}"/>
              </a:ext>
            </a:extLst>
          </p:cNvPr>
          <p:cNvSpPr>
            <a:spLocks noChangeArrowheads="1"/>
          </p:cNvSpPr>
          <p:nvPr/>
        </p:nvSpPr>
        <p:spPr bwMode="auto">
          <a:xfrm>
            <a:off x="5276851" y="4294436"/>
            <a:ext cx="4600575" cy="917575"/>
          </a:xfrm>
          <a:prstGeom prst="rect">
            <a:avLst/>
          </a:prstGeom>
          <a:gradFill rotWithShape="1">
            <a:gsLst>
              <a:gs pos="0">
                <a:srgbClr val="00ABE8">
                  <a:alpha val="89999"/>
                </a:srgbClr>
              </a:gs>
              <a:gs pos="100000">
                <a:srgbClr val="00ABE8">
                  <a:gamma/>
                  <a:shade val="46275"/>
                  <a:invGamma/>
                  <a:alpha val="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5" name="Rectangle 37">
            <a:extLst>
              <a:ext uri="{FF2B5EF4-FFF2-40B4-BE49-F238E27FC236}">
                <a16:creationId xmlns:a16="http://schemas.microsoft.com/office/drawing/2014/main" id="{E72C8760-32EE-B847-1F0C-78EEC74F8AF7}"/>
              </a:ext>
            </a:extLst>
          </p:cNvPr>
          <p:cNvSpPr>
            <a:spLocks noChangeArrowheads="1"/>
          </p:cNvSpPr>
          <p:nvPr/>
        </p:nvSpPr>
        <p:spPr bwMode="auto">
          <a:xfrm>
            <a:off x="6203950" y="5212010"/>
            <a:ext cx="3962400" cy="1524000"/>
          </a:xfrm>
          <a:prstGeom prst="rect">
            <a:avLst/>
          </a:prstGeom>
          <a:gradFill rotWithShape="1">
            <a:gsLst>
              <a:gs pos="0">
                <a:srgbClr val="00A4DE"/>
              </a:gs>
              <a:gs pos="100000">
                <a:srgbClr val="00A4DE">
                  <a:gamma/>
                  <a:shade val="46275"/>
                  <a:invGamma/>
                  <a:alpha val="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dirty="0"/>
          </a:p>
        </p:txBody>
      </p:sp>
      <p:sp>
        <p:nvSpPr>
          <p:cNvPr id="2086" name="Line 38">
            <a:extLst>
              <a:ext uri="{FF2B5EF4-FFF2-40B4-BE49-F238E27FC236}">
                <a16:creationId xmlns:a16="http://schemas.microsoft.com/office/drawing/2014/main" id="{1ADE436F-B09A-A1C4-73BB-B20C56DF8C77}"/>
              </a:ext>
            </a:extLst>
          </p:cNvPr>
          <p:cNvSpPr>
            <a:spLocks noChangeShapeType="1"/>
          </p:cNvSpPr>
          <p:nvPr/>
        </p:nvSpPr>
        <p:spPr bwMode="auto">
          <a:xfrm>
            <a:off x="1949450" y="6748710"/>
            <a:ext cx="8216900" cy="0"/>
          </a:xfrm>
          <a:prstGeom prst="line">
            <a:avLst/>
          </a:prstGeom>
          <a:noFill/>
          <a:ln w="1270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7" name="Line 39">
            <a:extLst>
              <a:ext uri="{FF2B5EF4-FFF2-40B4-BE49-F238E27FC236}">
                <a16:creationId xmlns:a16="http://schemas.microsoft.com/office/drawing/2014/main" id="{775D616B-FEA1-D49D-3383-7F853F30FD99}"/>
              </a:ext>
            </a:extLst>
          </p:cNvPr>
          <p:cNvSpPr>
            <a:spLocks noChangeShapeType="1"/>
          </p:cNvSpPr>
          <p:nvPr/>
        </p:nvSpPr>
        <p:spPr bwMode="auto">
          <a:xfrm>
            <a:off x="2692401" y="5224710"/>
            <a:ext cx="6786563" cy="0"/>
          </a:xfrm>
          <a:prstGeom prst="line">
            <a:avLst/>
          </a:prstGeom>
          <a:noFill/>
          <a:ln w="1270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8" name="Line 40">
            <a:extLst>
              <a:ext uri="{FF2B5EF4-FFF2-40B4-BE49-F238E27FC236}">
                <a16:creationId xmlns:a16="http://schemas.microsoft.com/office/drawing/2014/main" id="{3D78AB5B-C76B-63E1-4000-0DDB0A3CB198}"/>
              </a:ext>
            </a:extLst>
          </p:cNvPr>
          <p:cNvSpPr>
            <a:spLocks noChangeShapeType="1"/>
          </p:cNvSpPr>
          <p:nvPr/>
        </p:nvSpPr>
        <p:spPr bwMode="auto">
          <a:xfrm>
            <a:off x="3086100" y="4300785"/>
            <a:ext cx="5803900" cy="0"/>
          </a:xfrm>
          <a:prstGeom prst="line">
            <a:avLst/>
          </a:prstGeom>
          <a:noFill/>
          <a:ln w="1270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89" name="Line 41">
            <a:extLst>
              <a:ext uri="{FF2B5EF4-FFF2-40B4-BE49-F238E27FC236}">
                <a16:creationId xmlns:a16="http://schemas.microsoft.com/office/drawing/2014/main" id="{41F7765B-4B18-A653-3574-46628DC683C3}"/>
              </a:ext>
            </a:extLst>
          </p:cNvPr>
          <p:cNvSpPr>
            <a:spLocks noChangeShapeType="1"/>
          </p:cNvSpPr>
          <p:nvPr/>
        </p:nvSpPr>
        <p:spPr bwMode="auto">
          <a:xfrm>
            <a:off x="3552826" y="3357810"/>
            <a:ext cx="4765675" cy="0"/>
          </a:xfrm>
          <a:prstGeom prst="line">
            <a:avLst/>
          </a:prstGeom>
          <a:noFill/>
          <a:ln w="1270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090" name="Freeform 42">
            <a:extLst>
              <a:ext uri="{FF2B5EF4-FFF2-40B4-BE49-F238E27FC236}">
                <a16:creationId xmlns:a16="http://schemas.microsoft.com/office/drawing/2014/main" id="{CE4481F8-11B2-3910-75CD-E84E56489C36}"/>
              </a:ext>
            </a:extLst>
          </p:cNvPr>
          <p:cNvSpPr>
            <a:spLocks/>
          </p:cNvSpPr>
          <p:nvPr/>
        </p:nvSpPr>
        <p:spPr bwMode="gray">
          <a:xfrm>
            <a:off x="2692401" y="5212011"/>
            <a:ext cx="3687763" cy="549275"/>
          </a:xfrm>
          <a:custGeom>
            <a:avLst/>
            <a:gdLst>
              <a:gd name="T0" fmla="*/ 0 w 2208"/>
              <a:gd name="T1" fmla="*/ 298 h 303"/>
              <a:gd name="T2" fmla="*/ 1979 w 2208"/>
              <a:gd name="T3" fmla="*/ 302 h 303"/>
              <a:gd name="T4" fmla="*/ 2207 w 2208"/>
              <a:gd name="T5" fmla="*/ 0 h 303"/>
              <a:gd name="T6" fmla="*/ 690 w 2208"/>
              <a:gd name="T7" fmla="*/ 28 h 303"/>
              <a:gd name="T8" fmla="*/ 0 w 2208"/>
              <a:gd name="T9" fmla="*/ 298 h 303"/>
            </a:gdLst>
            <a:ahLst/>
            <a:cxnLst>
              <a:cxn ang="0">
                <a:pos x="T0" y="T1"/>
              </a:cxn>
              <a:cxn ang="0">
                <a:pos x="T2" y="T3"/>
              </a:cxn>
              <a:cxn ang="0">
                <a:pos x="T4" y="T5"/>
              </a:cxn>
              <a:cxn ang="0">
                <a:pos x="T6" y="T7"/>
              </a:cxn>
              <a:cxn ang="0">
                <a:pos x="T8" y="T9"/>
              </a:cxn>
            </a:cxnLst>
            <a:rect l="0" t="0" r="r" b="b"/>
            <a:pathLst>
              <a:path w="2208" h="303">
                <a:moveTo>
                  <a:pt x="0" y="298"/>
                </a:moveTo>
                <a:lnTo>
                  <a:pt x="1979" y="302"/>
                </a:lnTo>
                <a:lnTo>
                  <a:pt x="2207" y="0"/>
                </a:lnTo>
                <a:lnTo>
                  <a:pt x="690" y="28"/>
                </a:lnTo>
                <a:lnTo>
                  <a:pt x="0" y="298"/>
                </a:lnTo>
              </a:path>
            </a:pathLst>
          </a:custGeom>
          <a:gradFill rotWithShape="1">
            <a:gsLst>
              <a:gs pos="0">
                <a:srgbClr val="33CCFF"/>
              </a:gs>
              <a:gs pos="50000">
                <a:srgbClr val="33CCFF">
                  <a:gamma/>
                  <a:shade val="46275"/>
                  <a:invGamma/>
                </a:srgbClr>
              </a:gs>
              <a:gs pos="100000">
                <a:srgbClr val="33CCFF"/>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1" name="Freeform 43">
            <a:extLst>
              <a:ext uri="{FF2B5EF4-FFF2-40B4-BE49-F238E27FC236}">
                <a16:creationId xmlns:a16="http://schemas.microsoft.com/office/drawing/2014/main" id="{0AD4E3C7-F291-BA1D-C324-64B7FD6BC802}"/>
              </a:ext>
            </a:extLst>
          </p:cNvPr>
          <p:cNvSpPr>
            <a:spLocks/>
          </p:cNvSpPr>
          <p:nvPr/>
        </p:nvSpPr>
        <p:spPr bwMode="gray">
          <a:xfrm>
            <a:off x="5430838" y="4284911"/>
            <a:ext cx="863600" cy="1330325"/>
          </a:xfrm>
          <a:custGeom>
            <a:avLst/>
            <a:gdLst>
              <a:gd name="T0" fmla="*/ 0 w 516"/>
              <a:gd name="T1" fmla="*/ 201 h 732"/>
              <a:gd name="T2" fmla="*/ 294 w 516"/>
              <a:gd name="T3" fmla="*/ 731 h 732"/>
              <a:gd name="T4" fmla="*/ 515 w 516"/>
              <a:gd name="T5" fmla="*/ 444 h 732"/>
              <a:gd name="T6" fmla="*/ 156 w 516"/>
              <a:gd name="T7" fmla="*/ 0 h 732"/>
              <a:gd name="T8" fmla="*/ 0 w 516"/>
              <a:gd name="T9" fmla="*/ 201 h 732"/>
            </a:gdLst>
            <a:ahLst/>
            <a:cxnLst>
              <a:cxn ang="0">
                <a:pos x="T0" y="T1"/>
              </a:cxn>
              <a:cxn ang="0">
                <a:pos x="T2" y="T3"/>
              </a:cxn>
              <a:cxn ang="0">
                <a:pos x="T4" y="T5"/>
              </a:cxn>
              <a:cxn ang="0">
                <a:pos x="T6" y="T7"/>
              </a:cxn>
              <a:cxn ang="0">
                <a:pos x="T8" y="T9"/>
              </a:cxn>
            </a:cxnLst>
            <a:rect l="0" t="0" r="r" b="b"/>
            <a:pathLst>
              <a:path w="516" h="732">
                <a:moveTo>
                  <a:pt x="0" y="201"/>
                </a:moveTo>
                <a:lnTo>
                  <a:pt x="294" y="731"/>
                </a:lnTo>
                <a:lnTo>
                  <a:pt x="515" y="444"/>
                </a:lnTo>
                <a:lnTo>
                  <a:pt x="156" y="0"/>
                </a:lnTo>
                <a:lnTo>
                  <a:pt x="0" y="201"/>
                </a:lnTo>
              </a:path>
            </a:pathLst>
          </a:custGeom>
          <a:solidFill>
            <a:srgbClr val="33CC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2" name="Freeform 44">
            <a:extLst>
              <a:ext uri="{FF2B5EF4-FFF2-40B4-BE49-F238E27FC236}">
                <a16:creationId xmlns:a16="http://schemas.microsoft.com/office/drawing/2014/main" id="{3017FE45-36F7-5B25-141A-280233116761}"/>
              </a:ext>
            </a:extLst>
          </p:cNvPr>
          <p:cNvSpPr>
            <a:spLocks/>
          </p:cNvSpPr>
          <p:nvPr/>
        </p:nvSpPr>
        <p:spPr bwMode="gray">
          <a:xfrm>
            <a:off x="3219450" y="4294436"/>
            <a:ext cx="2471738" cy="358775"/>
          </a:xfrm>
          <a:custGeom>
            <a:avLst/>
            <a:gdLst>
              <a:gd name="T0" fmla="*/ 0 w 1481"/>
              <a:gd name="T1" fmla="*/ 196 h 197"/>
              <a:gd name="T2" fmla="*/ 1329 w 1481"/>
              <a:gd name="T3" fmla="*/ 196 h 197"/>
              <a:gd name="T4" fmla="*/ 1480 w 1481"/>
              <a:gd name="T5" fmla="*/ 0 h 197"/>
              <a:gd name="T6" fmla="*/ 367 w 1481"/>
              <a:gd name="T7" fmla="*/ 3 h 197"/>
              <a:gd name="T8" fmla="*/ 0 w 1481"/>
              <a:gd name="T9" fmla="*/ 196 h 197"/>
            </a:gdLst>
            <a:ahLst/>
            <a:cxnLst>
              <a:cxn ang="0">
                <a:pos x="T0" y="T1"/>
              </a:cxn>
              <a:cxn ang="0">
                <a:pos x="T2" y="T3"/>
              </a:cxn>
              <a:cxn ang="0">
                <a:pos x="T4" y="T5"/>
              </a:cxn>
              <a:cxn ang="0">
                <a:pos x="T6" y="T7"/>
              </a:cxn>
              <a:cxn ang="0">
                <a:pos x="T8" y="T9"/>
              </a:cxn>
            </a:cxnLst>
            <a:rect l="0" t="0" r="r" b="b"/>
            <a:pathLst>
              <a:path w="1481" h="197">
                <a:moveTo>
                  <a:pt x="0" y="196"/>
                </a:moveTo>
                <a:lnTo>
                  <a:pt x="1329" y="196"/>
                </a:lnTo>
                <a:lnTo>
                  <a:pt x="1480" y="0"/>
                </a:lnTo>
                <a:lnTo>
                  <a:pt x="367" y="3"/>
                </a:lnTo>
                <a:lnTo>
                  <a:pt x="0" y="196"/>
                </a:lnTo>
              </a:path>
            </a:pathLst>
          </a:custGeom>
          <a:gradFill rotWithShape="1">
            <a:gsLst>
              <a:gs pos="0">
                <a:srgbClr val="33CCFF"/>
              </a:gs>
              <a:gs pos="50000">
                <a:srgbClr val="33CCFF">
                  <a:gamma/>
                  <a:shade val="46275"/>
                  <a:invGamma/>
                </a:srgbClr>
              </a:gs>
              <a:gs pos="100000">
                <a:srgbClr val="33CCFF"/>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3" name="Freeform 45">
            <a:extLst>
              <a:ext uri="{FF2B5EF4-FFF2-40B4-BE49-F238E27FC236}">
                <a16:creationId xmlns:a16="http://schemas.microsoft.com/office/drawing/2014/main" id="{912003C6-C90B-1D5F-6390-9E63E41806D0}"/>
              </a:ext>
            </a:extLst>
          </p:cNvPr>
          <p:cNvSpPr>
            <a:spLocks/>
          </p:cNvSpPr>
          <p:nvPr/>
        </p:nvSpPr>
        <p:spPr bwMode="gray">
          <a:xfrm>
            <a:off x="2759075" y="4643686"/>
            <a:ext cx="3181350" cy="963613"/>
          </a:xfrm>
          <a:custGeom>
            <a:avLst/>
            <a:gdLst>
              <a:gd name="T0" fmla="*/ 0 w 1906"/>
              <a:gd name="T1" fmla="*/ 529 h 530"/>
              <a:gd name="T2" fmla="*/ 1905 w 1906"/>
              <a:gd name="T3" fmla="*/ 529 h 530"/>
              <a:gd name="T4" fmla="*/ 1606 w 1906"/>
              <a:gd name="T5" fmla="*/ 0 h 530"/>
              <a:gd name="T6" fmla="*/ 282 w 1906"/>
              <a:gd name="T7" fmla="*/ 0 h 530"/>
              <a:gd name="T8" fmla="*/ 0 w 1906"/>
              <a:gd name="T9" fmla="*/ 529 h 530"/>
            </a:gdLst>
            <a:ahLst/>
            <a:cxnLst>
              <a:cxn ang="0">
                <a:pos x="T0" y="T1"/>
              </a:cxn>
              <a:cxn ang="0">
                <a:pos x="T2" y="T3"/>
              </a:cxn>
              <a:cxn ang="0">
                <a:pos x="T4" y="T5"/>
              </a:cxn>
              <a:cxn ang="0">
                <a:pos x="T6" y="T7"/>
              </a:cxn>
              <a:cxn ang="0">
                <a:pos x="T8" y="T9"/>
              </a:cxn>
            </a:cxnLst>
            <a:rect l="0" t="0" r="r" b="b"/>
            <a:pathLst>
              <a:path w="1906" h="530">
                <a:moveTo>
                  <a:pt x="0" y="529"/>
                </a:moveTo>
                <a:lnTo>
                  <a:pt x="1905" y="529"/>
                </a:lnTo>
                <a:lnTo>
                  <a:pt x="1606" y="0"/>
                </a:lnTo>
                <a:lnTo>
                  <a:pt x="282" y="0"/>
                </a:lnTo>
                <a:lnTo>
                  <a:pt x="0" y="529"/>
                </a:lnTo>
              </a:path>
            </a:pathLst>
          </a:custGeom>
          <a:gradFill rotWithShape="1">
            <a:gsLst>
              <a:gs pos="0">
                <a:srgbClr val="66CCFF"/>
              </a:gs>
              <a:gs pos="100000">
                <a:srgbClr val="66CCFF">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4" name="Freeform 46">
            <a:extLst>
              <a:ext uri="{FF2B5EF4-FFF2-40B4-BE49-F238E27FC236}">
                <a16:creationId xmlns:a16="http://schemas.microsoft.com/office/drawing/2014/main" id="{B82ADC47-499F-A34B-57E2-F67C6FD1C62A}"/>
              </a:ext>
            </a:extLst>
          </p:cNvPr>
          <p:cNvSpPr>
            <a:spLocks/>
          </p:cNvSpPr>
          <p:nvPr/>
        </p:nvSpPr>
        <p:spPr bwMode="gray">
          <a:xfrm>
            <a:off x="3770314" y="3364161"/>
            <a:ext cx="1220787" cy="187325"/>
          </a:xfrm>
          <a:custGeom>
            <a:avLst/>
            <a:gdLst>
              <a:gd name="T0" fmla="*/ 0 w 734"/>
              <a:gd name="T1" fmla="*/ 100 h 104"/>
              <a:gd name="T2" fmla="*/ 652 w 734"/>
              <a:gd name="T3" fmla="*/ 103 h 104"/>
              <a:gd name="T4" fmla="*/ 733 w 734"/>
              <a:gd name="T5" fmla="*/ 0 h 104"/>
              <a:gd name="T6" fmla="*/ 180 w 734"/>
              <a:gd name="T7" fmla="*/ 0 h 104"/>
              <a:gd name="T8" fmla="*/ 0 w 734"/>
              <a:gd name="T9" fmla="*/ 100 h 104"/>
            </a:gdLst>
            <a:ahLst/>
            <a:cxnLst>
              <a:cxn ang="0">
                <a:pos x="T0" y="T1"/>
              </a:cxn>
              <a:cxn ang="0">
                <a:pos x="T2" y="T3"/>
              </a:cxn>
              <a:cxn ang="0">
                <a:pos x="T4" y="T5"/>
              </a:cxn>
              <a:cxn ang="0">
                <a:pos x="T6" y="T7"/>
              </a:cxn>
              <a:cxn ang="0">
                <a:pos x="T8" y="T9"/>
              </a:cxn>
            </a:cxnLst>
            <a:rect l="0" t="0" r="r" b="b"/>
            <a:pathLst>
              <a:path w="734" h="104">
                <a:moveTo>
                  <a:pt x="0" y="100"/>
                </a:moveTo>
                <a:lnTo>
                  <a:pt x="652" y="103"/>
                </a:lnTo>
                <a:lnTo>
                  <a:pt x="733" y="0"/>
                </a:lnTo>
                <a:lnTo>
                  <a:pt x="180" y="0"/>
                </a:lnTo>
                <a:lnTo>
                  <a:pt x="0" y="100"/>
                </a:lnTo>
              </a:path>
            </a:pathLst>
          </a:custGeom>
          <a:gradFill rotWithShape="1">
            <a:gsLst>
              <a:gs pos="0">
                <a:srgbClr val="33CCFF"/>
              </a:gs>
              <a:gs pos="50000">
                <a:srgbClr val="33CCFF">
                  <a:gamma/>
                  <a:shade val="46275"/>
                  <a:invGamma/>
                </a:srgbClr>
              </a:gs>
              <a:gs pos="100000">
                <a:srgbClr val="33CCFF"/>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5" name="Freeform 47">
            <a:extLst>
              <a:ext uri="{FF2B5EF4-FFF2-40B4-BE49-F238E27FC236}">
                <a16:creationId xmlns:a16="http://schemas.microsoft.com/office/drawing/2014/main" id="{34E60E63-BABD-9703-1D50-CA2393EDE498}"/>
              </a:ext>
            </a:extLst>
          </p:cNvPr>
          <p:cNvSpPr>
            <a:spLocks/>
          </p:cNvSpPr>
          <p:nvPr/>
        </p:nvSpPr>
        <p:spPr bwMode="gray">
          <a:xfrm>
            <a:off x="3284538" y="3546724"/>
            <a:ext cx="2068512" cy="979487"/>
          </a:xfrm>
          <a:custGeom>
            <a:avLst/>
            <a:gdLst>
              <a:gd name="T0" fmla="*/ 0 w 1239"/>
              <a:gd name="T1" fmla="*/ 537 h 538"/>
              <a:gd name="T2" fmla="*/ 1238 w 1239"/>
              <a:gd name="T3" fmla="*/ 537 h 538"/>
              <a:gd name="T4" fmla="*/ 950 w 1239"/>
              <a:gd name="T5" fmla="*/ 0 h 538"/>
              <a:gd name="T6" fmla="*/ 288 w 1239"/>
              <a:gd name="T7" fmla="*/ 0 h 538"/>
              <a:gd name="T8" fmla="*/ 0 w 1239"/>
              <a:gd name="T9" fmla="*/ 537 h 538"/>
            </a:gdLst>
            <a:ahLst/>
            <a:cxnLst>
              <a:cxn ang="0">
                <a:pos x="T0" y="T1"/>
              </a:cxn>
              <a:cxn ang="0">
                <a:pos x="T2" y="T3"/>
              </a:cxn>
              <a:cxn ang="0">
                <a:pos x="T4" y="T5"/>
              </a:cxn>
              <a:cxn ang="0">
                <a:pos x="T6" y="T7"/>
              </a:cxn>
              <a:cxn ang="0">
                <a:pos x="T8" y="T9"/>
              </a:cxn>
            </a:cxnLst>
            <a:rect l="0" t="0" r="r" b="b"/>
            <a:pathLst>
              <a:path w="1239" h="538">
                <a:moveTo>
                  <a:pt x="0" y="537"/>
                </a:moveTo>
                <a:lnTo>
                  <a:pt x="1238" y="537"/>
                </a:lnTo>
                <a:lnTo>
                  <a:pt x="950" y="0"/>
                </a:lnTo>
                <a:lnTo>
                  <a:pt x="288" y="0"/>
                </a:lnTo>
                <a:lnTo>
                  <a:pt x="0" y="537"/>
                </a:lnTo>
              </a:path>
            </a:pathLst>
          </a:custGeom>
          <a:gradFill rotWithShape="1">
            <a:gsLst>
              <a:gs pos="0">
                <a:srgbClr val="66CCFF"/>
              </a:gs>
              <a:gs pos="100000">
                <a:srgbClr val="66CCFF">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6" name="Freeform 48">
            <a:extLst>
              <a:ext uri="{FF2B5EF4-FFF2-40B4-BE49-F238E27FC236}">
                <a16:creationId xmlns:a16="http://schemas.microsoft.com/office/drawing/2014/main" id="{6BDDC7F1-B778-445C-81DA-7BDB584C87A2}"/>
              </a:ext>
            </a:extLst>
          </p:cNvPr>
          <p:cNvSpPr>
            <a:spLocks/>
          </p:cNvSpPr>
          <p:nvPr/>
        </p:nvSpPr>
        <p:spPr bwMode="gray">
          <a:xfrm>
            <a:off x="3825876" y="2433885"/>
            <a:ext cx="982663" cy="977900"/>
          </a:xfrm>
          <a:custGeom>
            <a:avLst/>
            <a:gdLst>
              <a:gd name="T0" fmla="*/ 0 w 587"/>
              <a:gd name="T1" fmla="*/ 533 h 537"/>
              <a:gd name="T2" fmla="*/ 586 w 587"/>
              <a:gd name="T3" fmla="*/ 536 h 537"/>
              <a:gd name="T4" fmla="*/ 283 w 587"/>
              <a:gd name="T5" fmla="*/ 0 h 537"/>
              <a:gd name="T6" fmla="*/ 0 w 587"/>
              <a:gd name="T7" fmla="*/ 533 h 537"/>
            </a:gdLst>
            <a:ahLst/>
            <a:cxnLst>
              <a:cxn ang="0">
                <a:pos x="T0" y="T1"/>
              </a:cxn>
              <a:cxn ang="0">
                <a:pos x="T2" y="T3"/>
              </a:cxn>
              <a:cxn ang="0">
                <a:pos x="T4" y="T5"/>
              </a:cxn>
              <a:cxn ang="0">
                <a:pos x="T6" y="T7"/>
              </a:cxn>
            </a:cxnLst>
            <a:rect l="0" t="0" r="r" b="b"/>
            <a:pathLst>
              <a:path w="587" h="537">
                <a:moveTo>
                  <a:pt x="0" y="533"/>
                </a:moveTo>
                <a:lnTo>
                  <a:pt x="586" y="536"/>
                </a:lnTo>
                <a:lnTo>
                  <a:pt x="283" y="0"/>
                </a:lnTo>
                <a:lnTo>
                  <a:pt x="0" y="533"/>
                </a:lnTo>
              </a:path>
            </a:pathLst>
          </a:custGeom>
          <a:gradFill rotWithShape="1">
            <a:gsLst>
              <a:gs pos="0">
                <a:srgbClr val="66CCFF"/>
              </a:gs>
              <a:gs pos="100000">
                <a:srgbClr val="66CCFF">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7" name="Freeform 49">
            <a:extLst>
              <a:ext uri="{FF2B5EF4-FFF2-40B4-BE49-F238E27FC236}">
                <a16:creationId xmlns:a16="http://schemas.microsoft.com/office/drawing/2014/main" id="{A2102729-D358-D6FB-F7BA-472A5680FE83}"/>
              </a:ext>
            </a:extLst>
          </p:cNvPr>
          <p:cNvSpPr>
            <a:spLocks/>
          </p:cNvSpPr>
          <p:nvPr/>
        </p:nvSpPr>
        <p:spPr bwMode="gray">
          <a:xfrm>
            <a:off x="4860926" y="3356223"/>
            <a:ext cx="733425" cy="1162050"/>
          </a:xfrm>
          <a:custGeom>
            <a:avLst/>
            <a:gdLst>
              <a:gd name="T0" fmla="*/ 289 w 439"/>
              <a:gd name="T1" fmla="*/ 637 h 638"/>
              <a:gd name="T2" fmla="*/ 438 w 439"/>
              <a:gd name="T3" fmla="*/ 441 h 638"/>
              <a:gd name="T4" fmla="*/ 79 w 439"/>
              <a:gd name="T5" fmla="*/ 0 h 638"/>
              <a:gd name="T6" fmla="*/ 0 w 439"/>
              <a:gd name="T7" fmla="*/ 96 h 638"/>
              <a:gd name="T8" fmla="*/ 289 w 439"/>
              <a:gd name="T9" fmla="*/ 637 h 638"/>
            </a:gdLst>
            <a:ahLst/>
            <a:cxnLst>
              <a:cxn ang="0">
                <a:pos x="T0" y="T1"/>
              </a:cxn>
              <a:cxn ang="0">
                <a:pos x="T2" y="T3"/>
              </a:cxn>
              <a:cxn ang="0">
                <a:pos x="T4" y="T5"/>
              </a:cxn>
              <a:cxn ang="0">
                <a:pos x="T6" y="T7"/>
              </a:cxn>
              <a:cxn ang="0">
                <a:pos x="T8" y="T9"/>
              </a:cxn>
            </a:cxnLst>
            <a:rect l="0" t="0" r="r" b="b"/>
            <a:pathLst>
              <a:path w="439" h="638">
                <a:moveTo>
                  <a:pt x="289" y="637"/>
                </a:moveTo>
                <a:lnTo>
                  <a:pt x="438" y="441"/>
                </a:lnTo>
                <a:lnTo>
                  <a:pt x="79" y="0"/>
                </a:lnTo>
                <a:lnTo>
                  <a:pt x="0" y="96"/>
                </a:lnTo>
                <a:lnTo>
                  <a:pt x="289" y="637"/>
                </a:lnTo>
              </a:path>
            </a:pathLst>
          </a:custGeom>
          <a:solidFill>
            <a:srgbClr val="33CC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8" name="Freeform 50">
            <a:extLst>
              <a:ext uri="{FF2B5EF4-FFF2-40B4-BE49-F238E27FC236}">
                <a16:creationId xmlns:a16="http://schemas.microsoft.com/office/drawing/2014/main" id="{8AD43BA1-C07A-2DA6-C3A1-74B38A5F2D7A}"/>
              </a:ext>
            </a:extLst>
          </p:cNvPr>
          <p:cNvSpPr>
            <a:spLocks/>
          </p:cNvSpPr>
          <p:nvPr/>
        </p:nvSpPr>
        <p:spPr bwMode="gray">
          <a:xfrm>
            <a:off x="2216150" y="5756524"/>
            <a:ext cx="4268788" cy="979487"/>
          </a:xfrm>
          <a:custGeom>
            <a:avLst/>
            <a:gdLst>
              <a:gd name="T0" fmla="*/ 0 w 2557"/>
              <a:gd name="T1" fmla="*/ 537 h 538"/>
              <a:gd name="T2" fmla="*/ 2556 w 2557"/>
              <a:gd name="T3" fmla="*/ 536 h 538"/>
              <a:gd name="T4" fmla="*/ 2262 w 2557"/>
              <a:gd name="T5" fmla="*/ 1 h 538"/>
              <a:gd name="T6" fmla="*/ 288 w 2557"/>
              <a:gd name="T7" fmla="*/ 0 h 538"/>
              <a:gd name="T8" fmla="*/ 0 w 2557"/>
              <a:gd name="T9" fmla="*/ 537 h 538"/>
            </a:gdLst>
            <a:ahLst/>
            <a:cxnLst>
              <a:cxn ang="0">
                <a:pos x="T0" y="T1"/>
              </a:cxn>
              <a:cxn ang="0">
                <a:pos x="T2" y="T3"/>
              </a:cxn>
              <a:cxn ang="0">
                <a:pos x="T4" y="T5"/>
              </a:cxn>
              <a:cxn ang="0">
                <a:pos x="T6" y="T7"/>
              </a:cxn>
              <a:cxn ang="0">
                <a:pos x="T8" y="T9"/>
              </a:cxn>
            </a:cxnLst>
            <a:rect l="0" t="0" r="r" b="b"/>
            <a:pathLst>
              <a:path w="2557" h="538">
                <a:moveTo>
                  <a:pt x="0" y="537"/>
                </a:moveTo>
                <a:lnTo>
                  <a:pt x="2556" y="536"/>
                </a:lnTo>
                <a:lnTo>
                  <a:pt x="2262" y="1"/>
                </a:lnTo>
                <a:lnTo>
                  <a:pt x="288" y="0"/>
                </a:lnTo>
                <a:lnTo>
                  <a:pt x="0" y="537"/>
                </a:lnTo>
              </a:path>
            </a:pathLst>
          </a:custGeom>
          <a:gradFill rotWithShape="1">
            <a:gsLst>
              <a:gs pos="0">
                <a:srgbClr val="66CCFF"/>
              </a:gs>
              <a:gs pos="100000">
                <a:srgbClr val="66CCFF">
                  <a:gamma/>
                  <a:shade val="46275"/>
                  <a:invGamma/>
                </a:srgbClr>
              </a:gs>
            </a:gsLst>
            <a:lin ang="27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099" name="Freeform 51">
            <a:extLst>
              <a:ext uri="{FF2B5EF4-FFF2-40B4-BE49-F238E27FC236}">
                <a16:creationId xmlns:a16="http://schemas.microsoft.com/office/drawing/2014/main" id="{053001F1-C7E1-D9B1-BB80-4F7F12CDDFA5}"/>
              </a:ext>
            </a:extLst>
          </p:cNvPr>
          <p:cNvSpPr>
            <a:spLocks/>
          </p:cNvSpPr>
          <p:nvPr/>
        </p:nvSpPr>
        <p:spPr bwMode="gray">
          <a:xfrm>
            <a:off x="5983288" y="5221535"/>
            <a:ext cx="1020762" cy="1519238"/>
          </a:xfrm>
          <a:custGeom>
            <a:avLst/>
            <a:gdLst>
              <a:gd name="T0" fmla="*/ 302 w 612"/>
              <a:gd name="T1" fmla="*/ 835 h 836"/>
              <a:gd name="T2" fmla="*/ 611 w 612"/>
              <a:gd name="T3" fmla="*/ 476 h 836"/>
              <a:gd name="T4" fmla="*/ 226 w 612"/>
              <a:gd name="T5" fmla="*/ 0 h 836"/>
              <a:gd name="T6" fmla="*/ 0 w 612"/>
              <a:gd name="T7" fmla="*/ 302 h 836"/>
              <a:gd name="T8" fmla="*/ 302 w 612"/>
              <a:gd name="T9" fmla="*/ 835 h 836"/>
            </a:gdLst>
            <a:ahLst/>
            <a:cxnLst>
              <a:cxn ang="0">
                <a:pos x="T0" y="T1"/>
              </a:cxn>
              <a:cxn ang="0">
                <a:pos x="T2" y="T3"/>
              </a:cxn>
              <a:cxn ang="0">
                <a:pos x="T4" y="T5"/>
              </a:cxn>
              <a:cxn ang="0">
                <a:pos x="T6" y="T7"/>
              </a:cxn>
              <a:cxn ang="0">
                <a:pos x="T8" y="T9"/>
              </a:cxn>
            </a:cxnLst>
            <a:rect l="0" t="0" r="r" b="b"/>
            <a:pathLst>
              <a:path w="612" h="836">
                <a:moveTo>
                  <a:pt x="302" y="835"/>
                </a:moveTo>
                <a:lnTo>
                  <a:pt x="611" y="476"/>
                </a:lnTo>
                <a:lnTo>
                  <a:pt x="226" y="0"/>
                </a:lnTo>
                <a:lnTo>
                  <a:pt x="0" y="302"/>
                </a:lnTo>
                <a:lnTo>
                  <a:pt x="302" y="835"/>
                </a:lnTo>
              </a:path>
            </a:pathLst>
          </a:custGeom>
          <a:solidFill>
            <a:srgbClr val="33CC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100" name="Freeform 52">
            <a:extLst>
              <a:ext uri="{FF2B5EF4-FFF2-40B4-BE49-F238E27FC236}">
                <a16:creationId xmlns:a16="http://schemas.microsoft.com/office/drawing/2014/main" id="{DCBA0F29-CAD0-95F5-C5BD-DE3560B8414C}"/>
              </a:ext>
            </a:extLst>
          </p:cNvPr>
          <p:cNvSpPr>
            <a:spLocks/>
          </p:cNvSpPr>
          <p:nvPr/>
        </p:nvSpPr>
        <p:spPr bwMode="gray">
          <a:xfrm>
            <a:off x="4294189" y="2433885"/>
            <a:ext cx="604837" cy="973138"/>
          </a:xfrm>
          <a:custGeom>
            <a:avLst/>
            <a:gdLst>
              <a:gd name="T0" fmla="*/ 296 w 364"/>
              <a:gd name="T1" fmla="*/ 534 h 535"/>
              <a:gd name="T2" fmla="*/ 363 w 364"/>
              <a:gd name="T3" fmla="*/ 445 h 535"/>
              <a:gd name="T4" fmla="*/ 0 w 364"/>
              <a:gd name="T5" fmla="*/ 0 h 535"/>
              <a:gd name="T6" fmla="*/ 296 w 364"/>
              <a:gd name="T7" fmla="*/ 534 h 535"/>
            </a:gdLst>
            <a:ahLst/>
            <a:cxnLst>
              <a:cxn ang="0">
                <a:pos x="T0" y="T1"/>
              </a:cxn>
              <a:cxn ang="0">
                <a:pos x="T2" y="T3"/>
              </a:cxn>
              <a:cxn ang="0">
                <a:pos x="T4" y="T5"/>
              </a:cxn>
              <a:cxn ang="0">
                <a:pos x="T6" y="T7"/>
              </a:cxn>
            </a:cxnLst>
            <a:rect l="0" t="0" r="r" b="b"/>
            <a:pathLst>
              <a:path w="364" h="535">
                <a:moveTo>
                  <a:pt x="296" y="534"/>
                </a:moveTo>
                <a:lnTo>
                  <a:pt x="363" y="445"/>
                </a:lnTo>
                <a:lnTo>
                  <a:pt x="0" y="0"/>
                </a:lnTo>
                <a:lnTo>
                  <a:pt x="296" y="534"/>
                </a:lnTo>
              </a:path>
            </a:pathLst>
          </a:custGeom>
          <a:solidFill>
            <a:srgbClr val="33CC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BO"/>
          </a:p>
        </p:txBody>
      </p:sp>
      <p:sp>
        <p:nvSpPr>
          <p:cNvPr id="2101" name="Text Box 53">
            <a:extLst>
              <a:ext uri="{FF2B5EF4-FFF2-40B4-BE49-F238E27FC236}">
                <a16:creationId xmlns:a16="http://schemas.microsoft.com/office/drawing/2014/main" id="{A1EEC848-E894-D57C-A5DD-785D84C917FA}"/>
              </a:ext>
            </a:extLst>
          </p:cNvPr>
          <p:cNvSpPr txBox="1">
            <a:spLocks noChangeArrowheads="1"/>
          </p:cNvSpPr>
          <p:nvPr/>
        </p:nvSpPr>
        <p:spPr bwMode="auto">
          <a:xfrm>
            <a:off x="3637757" y="5837028"/>
            <a:ext cx="2919412" cy="427746"/>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ko-KR" sz="2000" b="1" dirty="0">
                <a:solidFill>
                  <a:srgbClr val="FF0000"/>
                </a:solidFill>
                <a:latin typeface="Arial" panose="020B0604020202020204" pitchFamily="34" charset="0"/>
              </a:rPr>
              <a:t>DATO</a:t>
            </a:r>
          </a:p>
        </p:txBody>
      </p:sp>
      <p:sp>
        <p:nvSpPr>
          <p:cNvPr id="2102" name="Text Box 54">
            <a:extLst>
              <a:ext uri="{FF2B5EF4-FFF2-40B4-BE49-F238E27FC236}">
                <a16:creationId xmlns:a16="http://schemas.microsoft.com/office/drawing/2014/main" id="{DB1DC768-DCF3-A562-CFD6-04A3C9C4F86D}"/>
              </a:ext>
            </a:extLst>
          </p:cNvPr>
          <p:cNvSpPr txBox="1">
            <a:spLocks noChangeArrowheads="1"/>
          </p:cNvSpPr>
          <p:nvPr/>
        </p:nvSpPr>
        <p:spPr bwMode="auto">
          <a:xfrm>
            <a:off x="3204689" y="4711930"/>
            <a:ext cx="2792413" cy="427746"/>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ko-KR" sz="2000" b="1" dirty="0">
                <a:solidFill>
                  <a:srgbClr val="FF0000"/>
                </a:solidFill>
                <a:latin typeface="Arial" panose="020B0604020202020204" pitchFamily="34" charset="0"/>
              </a:rPr>
              <a:t>INFORMACIÓN</a:t>
            </a:r>
          </a:p>
        </p:txBody>
      </p:sp>
      <p:sp>
        <p:nvSpPr>
          <p:cNvPr id="2103" name="Text Box 55">
            <a:extLst>
              <a:ext uri="{FF2B5EF4-FFF2-40B4-BE49-F238E27FC236}">
                <a16:creationId xmlns:a16="http://schemas.microsoft.com/office/drawing/2014/main" id="{2F914CD2-F1D2-68EB-CE12-8B46589D9741}"/>
              </a:ext>
            </a:extLst>
          </p:cNvPr>
          <p:cNvSpPr txBox="1">
            <a:spLocks noChangeArrowheads="1"/>
          </p:cNvSpPr>
          <p:nvPr/>
        </p:nvSpPr>
        <p:spPr bwMode="auto">
          <a:xfrm>
            <a:off x="3169445" y="2922835"/>
            <a:ext cx="2249488" cy="242631"/>
          </a:xfrm>
          <a:prstGeom prst="rect">
            <a:avLst/>
          </a:prstGeom>
          <a:noFill/>
          <a:ln>
            <a:noFill/>
          </a:ln>
          <a:effectLst>
            <a:outerShdw dist="12700" dir="5400000" algn="ctr" rotWithShape="0">
              <a:srgbClr val="003366">
                <a:alpha val="50000"/>
              </a:srgbClr>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40000"/>
              </a:lnSpc>
              <a:spcBef>
                <a:spcPct val="50000"/>
              </a:spcBef>
            </a:pPr>
            <a:r>
              <a:rPr lang="en-US" altLang="ko-KR" sz="2000" b="1" dirty="0">
                <a:solidFill>
                  <a:srgbClr val="FF0000"/>
                </a:solidFill>
                <a:latin typeface="Arial" panose="020B0604020202020204" pitchFamily="34" charset="0"/>
              </a:rPr>
              <a:t>SABIDURIA</a:t>
            </a:r>
            <a:endParaRPr lang="en-US" altLang="ko-KR" sz="2800" dirty="0">
              <a:solidFill>
                <a:srgbClr val="FF0000"/>
              </a:solidFill>
              <a:latin typeface="HY헤드라인M" pitchFamily="18" charset="-127"/>
              <a:ea typeface="HY헤드라인M" pitchFamily="18" charset="-127"/>
            </a:endParaRPr>
          </a:p>
        </p:txBody>
      </p:sp>
      <p:sp>
        <p:nvSpPr>
          <p:cNvPr id="2104" name="Text Box 56">
            <a:extLst>
              <a:ext uri="{FF2B5EF4-FFF2-40B4-BE49-F238E27FC236}">
                <a16:creationId xmlns:a16="http://schemas.microsoft.com/office/drawing/2014/main" id="{0F7BB4E3-086E-D2C8-5536-95CBBBA898D1}"/>
              </a:ext>
            </a:extLst>
          </p:cNvPr>
          <p:cNvSpPr txBox="1">
            <a:spLocks noChangeArrowheads="1"/>
          </p:cNvSpPr>
          <p:nvPr/>
        </p:nvSpPr>
        <p:spPr bwMode="auto">
          <a:xfrm>
            <a:off x="3234136" y="3809154"/>
            <a:ext cx="2249488" cy="265714"/>
          </a:xfrm>
          <a:prstGeom prst="rect">
            <a:avLst/>
          </a:prstGeom>
          <a:noFill/>
          <a:ln>
            <a:noFill/>
          </a:ln>
          <a:effectLst>
            <a:outerShdw dist="17961" dir="2700000" algn="ctr" rotWithShape="0">
              <a:srgbClr val="003366"/>
            </a:outer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50000"/>
              </a:lnSpc>
              <a:spcBef>
                <a:spcPct val="50000"/>
              </a:spcBef>
            </a:pPr>
            <a:r>
              <a:rPr lang="en-US" altLang="ko-KR" sz="2000" b="1" dirty="0">
                <a:solidFill>
                  <a:srgbClr val="FF0000"/>
                </a:solidFill>
                <a:latin typeface="Arial" panose="020B0604020202020204" pitchFamily="34" charset="0"/>
              </a:rPr>
              <a:t>CONOCIMIENTO</a:t>
            </a:r>
            <a:endParaRPr lang="en-US" altLang="ko-KR" sz="2400" dirty="0">
              <a:solidFill>
                <a:srgbClr val="FF0000"/>
              </a:solidFill>
              <a:latin typeface="HY헤드라인M" pitchFamily="18" charset="-127"/>
              <a:ea typeface="HY헤드라인M" pitchFamily="18" charset="-127"/>
            </a:endParaRPr>
          </a:p>
        </p:txBody>
      </p:sp>
      <p:sp>
        <p:nvSpPr>
          <p:cNvPr id="2111" name="Line 63">
            <a:extLst>
              <a:ext uri="{FF2B5EF4-FFF2-40B4-BE49-F238E27FC236}">
                <a16:creationId xmlns:a16="http://schemas.microsoft.com/office/drawing/2014/main" id="{DEC2FA02-886E-C912-5BDC-EAC8D6E565B4}"/>
              </a:ext>
            </a:extLst>
          </p:cNvPr>
          <p:cNvSpPr>
            <a:spLocks noChangeShapeType="1"/>
          </p:cNvSpPr>
          <p:nvPr/>
        </p:nvSpPr>
        <p:spPr bwMode="auto">
          <a:xfrm flipV="1">
            <a:off x="1949451" y="2433886"/>
            <a:ext cx="2041525" cy="4314825"/>
          </a:xfrm>
          <a:prstGeom prst="line">
            <a:avLst/>
          </a:prstGeom>
          <a:noFill/>
          <a:ln w="9525">
            <a:solidFill>
              <a:srgbClr val="FF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2" name="CuadroTexto 31">
            <a:extLst>
              <a:ext uri="{FF2B5EF4-FFF2-40B4-BE49-F238E27FC236}">
                <a16:creationId xmlns:a16="http://schemas.microsoft.com/office/drawing/2014/main" id="{F21FF9B0-4DA7-7034-B930-6D7485EE5F69}"/>
              </a:ext>
            </a:extLst>
          </p:cNvPr>
          <p:cNvSpPr txBox="1"/>
          <p:nvPr/>
        </p:nvSpPr>
        <p:spPr>
          <a:xfrm>
            <a:off x="2761169" y="162560"/>
            <a:ext cx="804098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JERARQUIA DEL CONOCIMIENTO</a:t>
            </a:r>
            <a:endParaRPr lang="es-BO" sz="3600" b="1" dirty="0">
              <a:solidFill>
                <a:srgbClr val="FF0000"/>
              </a:solidFill>
              <a:latin typeface="Montserrat" panose="02000505000000020004" pitchFamily="2" charset="0"/>
            </a:endParaRPr>
          </a:p>
        </p:txBody>
      </p:sp>
      <p:sp>
        <p:nvSpPr>
          <p:cNvPr id="2" name="CuadroTexto 1">
            <a:extLst>
              <a:ext uri="{FF2B5EF4-FFF2-40B4-BE49-F238E27FC236}">
                <a16:creationId xmlns:a16="http://schemas.microsoft.com/office/drawing/2014/main" id="{53BD6AE4-6F7C-4CBF-9C6E-DEFC4904DEF0}"/>
              </a:ext>
            </a:extLst>
          </p:cNvPr>
          <p:cNvSpPr txBox="1"/>
          <p:nvPr/>
        </p:nvSpPr>
        <p:spPr>
          <a:xfrm>
            <a:off x="7004050" y="5644506"/>
            <a:ext cx="4842510" cy="707886"/>
          </a:xfrm>
          <a:prstGeom prst="rect">
            <a:avLst/>
          </a:prstGeom>
          <a:noFill/>
        </p:spPr>
        <p:txBody>
          <a:bodyPr wrap="square" rtlCol="0">
            <a:spAutoFit/>
          </a:bodyPr>
          <a:lstStyle/>
          <a:p>
            <a:pPr algn="just"/>
            <a:r>
              <a:rPr lang="es-ES" sz="2000" dirty="0"/>
              <a:t>Representación simbólica de un atributo o una variable</a:t>
            </a:r>
            <a:endParaRPr lang="es-BO" sz="2000" dirty="0"/>
          </a:p>
        </p:txBody>
      </p:sp>
      <p:sp>
        <p:nvSpPr>
          <p:cNvPr id="34" name="CuadroTexto 33">
            <a:extLst>
              <a:ext uri="{FF2B5EF4-FFF2-40B4-BE49-F238E27FC236}">
                <a16:creationId xmlns:a16="http://schemas.microsoft.com/office/drawing/2014/main" id="{39510668-EB68-DB5C-FF6A-27A690F65274}"/>
              </a:ext>
            </a:extLst>
          </p:cNvPr>
          <p:cNvSpPr txBox="1"/>
          <p:nvPr/>
        </p:nvSpPr>
        <p:spPr>
          <a:xfrm>
            <a:off x="6254754" y="4425572"/>
            <a:ext cx="4842510" cy="400110"/>
          </a:xfrm>
          <a:prstGeom prst="rect">
            <a:avLst/>
          </a:prstGeom>
          <a:noFill/>
        </p:spPr>
        <p:txBody>
          <a:bodyPr wrap="square" rtlCol="0">
            <a:spAutoFit/>
          </a:bodyPr>
          <a:lstStyle/>
          <a:p>
            <a:pPr algn="just"/>
            <a:r>
              <a:rPr lang="es-ES" sz="2000" dirty="0"/>
              <a:t>Conjunto organizado de datos procesados</a:t>
            </a:r>
            <a:endParaRPr lang="es-BO" sz="2000" dirty="0"/>
          </a:p>
        </p:txBody>
      </p:sp>
      <p:sp>
        <p:nvSpPr>
          <p:cNvPr id="35" name="CuadroTexto 34">
            <a:extLst>
              <a:ext uri="{FF2B5EF4-FFF2-40B4-BE49-F238E27FC236}">
                <a16:creationId xmlns:a16="http://schemas.microsoft.com/office/drawing/2014/main" id="{F982CD78-B9BA-F80C-7F76-F035D9F992B2}"/>
              </a:ext>
            </a:extLst>
          </p:cNvPr>
          <p:cNvSpPr txBox="1"/>
          <p:nvPr/>
        </p:nvSpPr>
        <p:spPr>
          <a:xfrm>
            <a:off x="5059839" y="2588149"/>
            <a:ext cx="6250622" cy="707886"/>
          </a:xfrm>
          <a:prstGeom prst="rect">
            <a:avLst/>
          </a:prstGeom>
          <a:noFill/>
        </p:spPr>
        <p:txBody>
          <a:bodyPr wrap="square" rtlCol="0">
            <a:spAutoFit/>
          </a:bodyPr>
          <a:lstStyle/>
          <a:p>
            <a:pPr algn="just"/>
            <a:r>
              <a:rPr lang="es-ES" sz="2000" dirty="0"/>
              <a:t>Es el nivel mas elevado del conocimiento, que permite tener una comprensión avanzada sobre un tema.</a:t>
            </a:r>
            <a:endParaRPr lang="es-BO" sz="2000" dirty="0"/>
          </a:p>
        </p:txBody>
      </p:sp>
      <p:sp>
        <p:nvSpPr>
          <p:cNvPr id="39" name="CuadroTexto 38">
            <a:extLst>
              <a:ext uri="{FF2B5EF4-FFF2-40B4-BE49-F238E27FC236}">
                <a16:creationId xmlns:a16="http://schemas.microsoft.com/office/drawing/2014/main" id="{0243BD97-3D2D-9694-F796-D3ADAB96E8CD}"/>
              </a:ext>
            </a:extLst>
          </p:cNvPr>
          <p:cNvSpPr txBox="1"/>
          <p:nvPr/>
        </p:nvSpPr>
        <p:spPr>
          <a:xfrm>
            <a:off x="5507831" y="3346063"/>
            <a:ext cx="6395720" cy="923330"/>
          </a:xfrm>
          <a:prstGeom prst="rect">
            <a:avLst/>
          </a:prstGeom>
          <a:noFill/>
        </p:spPr>
        <p:txBody>
          <a:bodyPr wrap="square">
            <a:spAutoFit/>
          </a:bodyPr>
          <a:lstStyle/>
          <a:p>
            <a:pPr algn="just"/>
            <a:r>
              <a:rPr lang="es-ES" dirty="0"/>
              <a:t>Conjunto de habilidades, destrezas, procesos mentales e información adquiridos por el individuo, cuya función es ayudarle a interpretar la realidad, resolver problemas</a:t>
            </a:r>
            <a:endParaRPr lang="es-BO" dirty="0"/>
          </a:p>
        </p:txBody>
      </p:sp>
      <p:sp>
        <p:nvSpPr>
          <p:cNvPr id="5" name="Rectángulo: esquinas redondeadas 4">
            <a:extLst>
              <a:ext uri="{FF2B5EF4-FFF2-40B4-BE49-F238E27FC236}">
                <a16:creationId xmlns:a16="http://schemas.microsoft.com/office/drawing/2014/main" id="{B9475FA6-292D-04F0-7B0F-CC491861B88B}"/>
              </a:ext>
            </a:extLst>
          </p:cNvPr>
          <p:cNvSpPr/>
          <p:nvPr/>
        </p:nvSpPr>
        <p:spPr>
          <a:xfrm>
            <a:off x="257176" y="5779736"/>
            <a:ext cx="2006284" cy="828344"/>
          </a:xfrm>
          <a:prstGeom prst="roundRect">
            <a:avLst/>
          </a:prstGeom>
          <a:solidFill>
            <a:srgbClr val="FFEA9B"/>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s-BO"/>
          </a:p>
        </p:txBody>
      </p:sp>
      <p:sp>
        <p:nvSpPr>
          <p:cNvPr id="41" name="Rectángulo: esquinas redondeadas 40">
            <a:extLst>
              <a:ext uri="{FF2B5EF4-FFF2-40B4-BE49-F238E27FC236}">
                <a16:creationId xmlns:a16="http://schemas.microsoft.com/office/drawing/2014/main" id="{EB204D8A-9980-D2E3-1462-5A65167CBC74}"/>
              </a:ext>
            </a:extLst>
          </p:cNvPr>
          <p:cNvSpPr/>
          <p:nvPr/>
        </p:nvSpPr>
        <p:spPr>
          <a:xfrm>
            <a:off x="266307" y="4636015"/>
            <a:ext cx="2412204" cy="828344"/>
          </a:xfrm>
          <a:prstGeom prst="round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BO"/>
          </a:p>
        </p:txBody>
      </p:sp>
      <p:sp>
        <p:nvSpPr>
          <p:cNvPr id="42" name="Rectángulo: esquinas redondeadas 41">
            <a:extLst>
              <a:ext uri="{FF2B5EF4-FFF2-40B4-BE49-F238E27FC236}">
                <a16:creationId xmlns:a16="http://schemas.microsoft.com/office/drawing/2014/main" id="{CAF5BFC0-FC2C-72B6-1409-0893813EDF73}"/>
              </a:ext>
            </a:extLst>
          </p:cNvPr>
          <p:cNvSpPr/>
          <p:nvPr/>
        </p:nvSpPr>
        <p:spPr>
          <a:xfrm>
            <a:off x="239493" y="3049770"/>
            <a:ext cx="2820988" cy="1434783"/>
          </a:xfrm>
          <a:prstGeom prst="round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BO"/>
          </a:p>
        </p:txBody>
      </p:sp>
      <p:sp>
        <p:nvSpPr>
          <p:cNvPr id="6" name="CuadroTexto 5">
            <a:extLst>
              <a:ext uri="{FF2B5EF4-FFF2-40B4-BE49-F238E27FC236}">
                <a16:creationId xmlns:a16="http://schemas.microsoft.com/office/drawing/2014/main" id="{EF999D17-7EF3-10DF-349F-7A074293D9C3}"/>
              </a:ext>
            </a:extLst>
          </p:cNvPr>
          <p:cNvSpPr txBox="1"/>
          <p:nvPr/>
        </p:nvSpPr>
        <p:spPr>
          <a:xfrm>
            <a:off x="220509" y="5887203"/>
            <a:ext cx="2041525" cy="646331"/>
          </a:xfrm>
          <a:prstGeom prst="rect">
            <a:avLst/>
          </a:prstGeom>
          <a:noFill/>
        </p:spPr>
        <p:txBody>
          <a:bodyPr wrap="square" rtlCol="0">
            <a:spAutoFit/>
          </a:bodyPr>
          <a:lstStyle/>
          <a:p>
            <a:pPr algn="ctr"/>
            <a:r>
              <a:rPr lang="es-ES" dirty="0"/>
              <a:t>SISTEMAS TRANSACCIONALES</a:t>
            </a:r>
            <a:endParaRPr lang="es-BO" dirty="0"/>
          </a:p>
        </p:txBody>
      </p:sp>
      <p:sp>
        <p:nvSpPr>
          <p:cNvPr id="44" name="CuadroTexto 43">
            <a:extLst>
              <a:ext uri="{FF2B5EF4-FFF2-40B4-BE49-F238E27FC236}">
                <a16:creationId xmlns:a16="http://schemas.microsoft.com/office/drawing/2014/main" id="{618EB31B-F54A-9215-F63F-E1E1C61157B4}"/>
              </a:ext>
            </a:extLst>
          </p:cNvPr>
          <p:cNvSpPr txBox="1"/>
          <p:nvPr/>
        </p:nvSpPr>
        <p:spPr>
          <a:xfrm>
            <a:off x="509587" y="4822459"/>
            <a:ext cx="2041525" cy="646331"/>
          </a:xfrm>
          <a:prstGeom prst="rect">
            <a:avLst/>
          </a:prstGeom>
          <a:noFill/>
        </p:spPr>
        <p:txBody>
          <a:bodyPr wrap="square" rtlCol="0">
            <a:spAutoFit/>
          </a:bodyPr>
          <a:lstStyle/>
          <a:p>
            <a:pPr algn="ctr"/>
            <a:r>
              <a:rPr lang="es-ES" dirty="0"/>
              <a:t>SISTEMAS DE GESTIÓN</a:t>
            </a:r>
            <a:endParaRPr lang="es-BO" dirty="0"/>
          </a:p>
        </p:txBody>
      </p:sp>
      <p:sp>
        <p:nvSpPr>
          <p:cNvPr id="45" name="CuadroTexto 44">
            <a:extLst>
              <a:ext uri="{FF2B5EF4-FFF2-40B4-BE49-F238E27FC236}">
                <a16:creationId xmlns:a16="http://schemas.microsoft.com/office/drawing/2014/main" id="{214041ED-94AD-7F39-5580-7008D8901BA6}"/>
              </a:ext>
            </a:extLst>
          </p:cNvPr>
          <p:cNvSpPr txBox="1"/>
          <p:nvPr/>
        </p:nvSpPr>
        <p:spPr>
          <a:xfrm>
            <a:off x="611706" y="3323268"/>
            <a:ext cx="2041525" cy="923330"/>
          </a:xfrm>
          <a:prstGeom prst="rect">
            <a:avLst/>
          </a:prstGeom>
          <a:noFill/>
        </p:spPr>
        <p:txBody>
          <a:bodyPr wrap="square" rtlCol="0">
            <a:spAutoFit/>
          </a:bodyPr>
          <a:lstStyle/>
          <a:p>
            <a:pPr algn="ctr"/>
            <a:r>
              <a:rPr lang="es-ES" dirty="0"/>
              <a:t>SISTEMAS DE SOPORTE A LA TOMA DE DECISIÓN</a:t>
            </a:r>
            <a:endParaRPr lang="es-BO" dirty="0"/>
          </a:p>
        </p:txBody>
      </p:sp>
      <p:sp>
        <p:nvSpPr>
          <p:cNvPr id="47" name="CuadroTexto 46">
            <a:extLst>
              <a:ext uri="{FF2B5EF4-FFF2-40B4-BE49-F238E27FC236}">
                <a16:creationId xmlns:a16="http://schemas.microsoft.com/office/drawing/2014/main" id="{BAA9A5C3-E924-6A9C-CA6B-4FA0E6E6A9BC}"/>
              </a:ext>
            </a:extLst>
          </p:cNvPr>
          <p:cNvSpPr txBox="1"/>
          <p:nvPr/>
        </p:nvSpPr>
        <p:spPr>
          <a:xfrm>
            <a:off x="53143" y="1246198"/>
            <a:ext cx="12301613" cy="378437"/>
          </a:xfrm>
          <a:prstGeom prst="rect">
            <a:avLst/>
          </a:prstGeom>
          <a:noFill/>
        </p:spPr>
        <p:txBody>
          <a:bodyPr wrap="square">
            <a:spAutoFit/>
          </a:bodyPr>
          <a:lstStyle/>
          <a:p>
            <a:pPr fontAlgn="base">
              <a:lnSpc>
                <a:spcPct val="107000"/>
              </a:lnSpc>
              <a:spcAft>
                <a:spcPts val="800"/>
              </a:spcAft>
            </a:pPr>
            <a:r>
              <a:rPr lang="es-BO" sz="1800" b="1" dirty="0">
                <a:solidFill>
                  <a:srgbClr val="111111"/>
                </a:solidFill>
                <a:effectLst/>
                <a:latin typeface="Poppins" panose="00000500000000000000" pitchFamily="2" charset="0"/>
                <a:ea typeface="Calibri" panose="020F0502020204030204" pitchFamily="34" charset="0"/>
                <a:cs typeface="Arial" panose="020B0604020202020204" pitchFamily="34" charset="0"/>
              </a:rPr>
              <a:t>Jerarquía DIKW</a:t>
            </a:r>
            <a:r>
              <a:rPr lang="es-BO" sz="1800" dirty="0">
                <a:solidFill>
                  <a:srgbClr val="111111"/>
                </a:solidFill>
                <a:effectLst/>
                <a:latin typeface="Poppins" panose="00000500000000000000" pitchFamily="2" charset="0"/>
                <a:ea typeface="Calibri" panose="020F0502020204030204" pitchFamily="34" charset="0"/>
                <a:cs typeface="Arial" panose="020B0604020202020204" pitchFamily="34" charset="0"/>
              </a:rPr>
              <a:t>, con las iniciales de Data, </a:t>
            </a:r>
            <a:r>
              <a:rPr lang="es-BO" sz="1800" dirty="0" err="1">
                <a:solidFill>
                  <a:srgbClr val="111111"/>
                </a:solidFill>
                <a:effectLst/>
                <a:latin typeface="Poppins" panose="00000500000000000000" pitchFamily="2" charset="0"/>
                <a:ea typeface="Calibri" panose="020F0502020204030204" pitchFamily="34" charset="0"/>
                <a:cs typeface="Arial" panose="020B0604020202020204" pitchFamily="34" charset="0"/>
              </a:rPr>
              <a:t>Information</a:t>
            </a:r>
            <a:r>
              <a:rPr lang="es-BO" sz="1800" dirty="0">
                <a:solidFill>
                  <a:srgbClr val="111111"/>
                </a:solidFill>
                <a:effectLst/>
                <a:latin typeface="Poppins" panose="00000500000000000000" pitchFamily="2" charset="0"/>
                <a:ea typeface="Calibri" panose="020F0502020204030204" pitchFamily="34" charset="0"/>
                <a:cs typeface="Arial" panose="020B0604020202020204" pitchFamily="34" charset="0"/>
              </a:rPr>
              <a:t>, </a:t>
            </a:r>
            <a:r>
              <a:rPr lang="es-BO" sz="1800" dirty="0" err="1">
                <a:solidFill>
                  <a:srgbClr val="111111"/>
                </a:solidFill>
                <a:effectLst/>
                <a:latin typeface="Poppins" panose="00000500000000000000" pitchFamily="2" charset="0"/>
                <a:ea typeface="Calibri" panose="020F0502020204030204" pitchFamily="34" charset="0"/>
                <a:cs typeface="Arial" panose="020B0604020202020204" pitchFamily="34" charset="0"/>
              </a:rPr>
              <a:t>Knowledge</a:t>
            </a:r>
            <a:r>
              <a:rPr lang="es-BO" sz="1800" dirty="0">
                <a:solidFill>
                  <a:srgbClr val="111111"/>
                </a:solidFill>
                <a:effectLst/>
                <a:latin typeface="Poppins" panose="00000500000000000000" pitchFamily="2" charset="0"/>
                <a:ea typeface="Calibri" panose="020F0502020204030204" pitchFamily="34" charset="0"/>
                <a:cs typeface="Arial" panose="020B0604020202020204" pitchFamily="34" charset="0"/>
              </a:rPr>
              <a:t> (Conocimiento) y </a:t>
            </a:r>
            <a:r>
              <a:rPr lang="es-BO" sz="1800" dirty="0" err="1">
                <a:solidFill>
                  <a:srgbClr val="111111"/>
                </a:solidFill>
                <a:effectLst/>
                <a:latin typeface="Poppins" panose="00000500000000000000" pitchFamily="2" charset="0"/>
                <a:ea typeface="Calibri" panose="020F0502020204030204" pitchFamily="34" charset="0"/>
                <a:cs typeface="Arial" panose="020B0604020202020204" pitchFamily="34" charset="0"/>
              </a:rPr>
              <a:t>Wisdom</a:t>
            </a:r>
            <a:r>
              <a:rPr lang="es-BO" sz="1800" dirty="0">
                <a:solidFill>
                  <a:srgbClr val="111111"/>
                </a:solidFill>
                <a:effectLst/>
                <a:latin typeface="Poppins" panose="00000500000000000000" pitchFamily="2" charset="0"/>
                <a:ea typeface="Calibri" panose="020F0502020204030204" pitchFamily="34" charset="0"/>
                <a:cs typeface="Arial" panose="020B0604020202020204" pitchFamily="34" charset="0"/>
              </a:rPr>
              <a:t> (Sabiduría).</a:t>
            </a:r>
            <a:endParaRPr lang="es-BO"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AE9DB086-CAF6-490C-B285-52CA0466DF35}"/>
              </a:ext>
            </a:extLst>
          </p:cNvPr>
          <p:cNvSpPr txBox="1"/>
          <p:nvPr/>
        </p:nvSpPr>
        <p:spPr>
          <a:xfrm>
            <a:off x="3676783" y="6219616"/>
            <a:ext cx="825995" cy="369332"/>
          </a:xfrm>
          <a:prstGeom prst="rect">
            <a:avLst/>
          </a:prstGeom>
          <a:noFill/>
        </p:spPr>
        <p:txBody>
          <a:bodyPr wrap="none" rtlCol="0">
            <a:spAutoFit/>
          </a:bodyPr>
          <a:lstStyle/>
          <a:p>
            <a:r>
              <a:rPr lang="es-ES" b="1" dirty="0">
                <a:solidFill>
                  <a:srgbClr val="FFFF00"/>
                </a:solidFill>
                <a:effectLst>
                  <a:outerShdw blurRad="38100" dist="38100" dir="2700000" algn="tl">
                    <a:srgbClr val="000000">
                      <a:alpha val="43137"/>
                    </a:srgbClr>
                  </a:outerShdw>
                </a:effectLst>
              </a:rPr>
              <a:t>(DATA)</a:t>
            </a:r>
            <a:endParaRPr lang="es-BO" b="1" dirty="0">
              <a:solidFill>
                <a:srgbClr val="FFFF00"/>
              </a:solidFill>
              <a:effectLst>
                <a:outerShdw blurRad="38100" dist="38100" dir="2700000" algn="tl">
                  <a:srgbClr val="000000">
                    <a:alpha val="43137"/>
                  </a:srgbClr>
                </a:outerShdw>
              </a:effectLst>
            </a:endParaRPr>
          </a:p>
        </p:txBody>
      </p:sp>
      <p:sp>
        <p:nvSpPr>
          <p:cNvPr id="40" name="CuadroTexto 39">
            <a:extLst>
              <a:ext uri="{FF2B5EF4-FFF2-40B4-BE49-F238E27FC236}">
                <a16:creationId xmlns:a16="http://schemas.microsoft.com/office/drawing/2014/main" id="{3292F2A2-5154-68BE-B963-62B635ECDBA3}"/>
              </a:ext>
            </a:extLst>
          </p:cNvPr>
          <p:cNvSpPr txBox="1"/>
          <p:nvPr/>
        </p:nvSpPr>
        <p:spPr>
          <a:xfrm>
            <a:off x="3514876" y="5121964"/>
            <a:ext cx="1737527" cy="369332"/>
          </a:xfrm>
          <a:prstGeom prst="rect">
            <a:avLst/>
          </a:prstGeom>
          <a:noFill/>
        </p:spPr>
        <p:txBody>
          <a:bodyPr wrap="none" rtlCol="0">
            <a:spAutoFit/>
          </a:bodyPr>
          <a:lstStyle/>
          <a:p>
            <a:r>
              <a:rPr lang="es-ES" b="1" dirty="0">
                <a:solidFill>
                  <a:srgbClr val="FFFF00"/>
                </a:solidFill>
                <a:effectLst>
                  <a:outerShdw blurRad="38100" dist="38100" dir="2700000" algn="tl">
                    <a:srgbClr val="000000">
                      <a:alpha val="43137"/>
                    </a:srgbClr>
                  </a:outerShdw>
                </a:effectLst>
              </a:rPr>
              <a:t>(INFORMATION)</a:t>
            </a:r>
            <a:endParaRPr lang="es-BO" b="1" dirty="0">
              <a:solidFill>
                <a:srgbClr val="FFFF00"/>
              </a:solidFill>
              <a:effectLst>
                <a:outerShdw blurRad="38100" dist="38100" dir="2700000" algn="tl">
                  <a:srgbClr val="000000">
                    <a:alpha val="43137"/>
                  </a:srgbClr>
                </a:outerShdw>
              </a:effectLst>
            </a:endParaRPr>
          </a:p>
        </p:txBody>
      </p:sp>
      <p:sp>
        <p:nvSpPr>
          <p:cNvPr id="43" name="CuadroTexto 42">
            <a:extLst>
              <a:ext uri="{FF2B5EF4-FFF2-40B4-BE49-F238E27FC236}">
                <a16:creationId xmlns:a16="http://schemas.microsoft.com/office/drawing/2014/main" id="{DC770ED2-06ED-6FEC-ECF4-513D2C4A6064}"/>
              </a:ext>
            </a:extLst>
          </p:cNvPr>
          <p:cNvSpPr txBox="1"/>
          <p:nvPr/>
        </p:nvSpPr>
        <p:spPr>
          <a:xfrm>
            <a:off x="3642694" y="4075868"/>
            <a:ext cx="1586075" cy="369332"/>
          </a:xfrm>
          <a:prstGeom prst="rect">
            <a:avLst/>
          </a:prstGeom>
          <a:noFill/>
        </p:spPr>
        <p:txBody>
          <a:bodyPr wrap="none" rtlCol="0">
            <a:spAutoFit/>
          </a:bodyPr>
          <a:lstStyle/>
          <a:p>
            <a:r>
              <a:rPr lang="es-ES" b="1" dirty="0">
                <a:solidFill>
                  <a:srgbClr val="FFFF00"/>
                </a:solidFill>
                <a:effectLst>
                  <a:outerShdw blurRad="38100" dist="38100" dir="2700000" algn="tl">
                    <a:srgbClr val="000000">
                      <a:alpha val="43137"/>
                    </a:srgbClr>
                  </a:outerShdw>
                </a:effectLst>
              </a:rPr>
              <a:t>(KNOWLEDGE)</a:t>
            </a:r>
            <a:endParaRPr lang="es-BO" b="1" dirty="0">
              <a:solidFill>
                <a:srgbClr val="FFFF00"/>
              </a:solidFill>
              <a:effectLst>
                <a:outerShdw blurRad="38100" dist="38100" dir="2700000" algn="tl">
                  <a:srgbClr val="000000">
                    <a:alpha val="43137"/>
                  </a:srgbClr>
                </a:outerShdw>
              </a:effectLst>
            </a:endParaRPr>
          </a:p>
        </p:txBody>
      </p:sp>
      <p:sp>
        <p:nvSpPr>
          <p:cNvPr id="46" name="CuadroTexto 45">
            <a:extLst>
              <a:ext uri="{FF2B5EF4-FFF2-40B4-BE49-F238E27FC236}">
                <a16:creationId xmlns:a16="http://schemas.microsoft.com/office/drawing/2014/main" id="{21D5E83D-F206-8271-B7E5-DCD5ECFE78CC}"/>
              </a:ext>
            </a:extLst>
          </p:cNvPr>
          <p:cNvSpPr txBox="1"/>
          <p:nvPr/>
        </p:nvSpPr>
        <p:spPr>
          <a:xfrm>
            <a:off x="3729540" y="3068962"/>
            <a:ext cx="1212191" cy="369332"/>
          </a:xfrm>
          <a:prstGeom prst="rect">
            <a:avLst/>
          </a:prstGeom>
          <a:noFill/>
        </p:spPr>
        <p:txBody>
          <a:bodyPr wrap="none" rtlCol="0">
            <a:spAutoFit/>
          </a:bodyPr>
          <a:lstStyle/>
          <a:p>
            <a:r>
              <a:rPr lang="es-ES" b="1" dirty="0">
                <a:solidFill>
                  <a:srgbClr val="FFFF00"/>
                </a:solidFill>
                <a:effectLst>
                  <a:outerShdw blurRad="38100" dist="38100" dir="2700000" algn="tl">
                    <a:srgbClr val="000000">
                      <a:alpha val="43137"/>
                    </a:srgbClr>
                  </a:outerShdw>
                </a:effectLst>
              </a:rPr>
              <a:t>(WISDOM)</a:t>
            </a:r>
            <a:endParaRPr lang="es-BO" b="1" dirty="0">
              <a:solidFill>
                <a:srgbClr val="FFFF00"/>
              </a:solidFill>
              <a:effectLst>
                <a:outerShdw blurRad="38100" dist="38100" dir="2700000" algn="tl">
                  <a:srgbClr val="000000">
                    <a:alpha val="43137"/>
                  </a:srgbClr>
                </a:outerShdw>
              </a:effectLst>
            </a:endParaRPr>
          </a:p>
        </p:txBody>
      </p:sp>
      <p:pic>
        <p:nvPicPr>
          <p:cNvPr id="4" name="Imagen 3">
            <a:extLst>
              <a:ext uri="{FF2B5EF4-FFF2-40B4-BE49-F238E27FC236}">
                <a16:creationId xmlns:a16="http://schemas.microsoft.com/office/drawing/2014/main" id="{2841A7AC-4CF6-33FA-238E-74267B2148CE}"/>
              </a:ext>
            </a:extLst>
          </p:cNvPr>
          <p:cNvPicPr>
            <a:picLocks noChangeAspect="1"/>
          </p:cNvPicPr>
          <p:nvPr/>
        </p:nvPicPr>
        <p:blipFill>
          <a:blip r:embed="rId2"/>
          <a:stretch>
            <a:fillRect/>
          </a:stretch>
        </p:blipFill>
        <p:spPr>
          <a:xfrm>
            <a:off x="372667" y="1514302"/>
            <a:ext cx="1277143" cy="1499256"/>
          </a:xfrm>
          <a:prstGeom prst="ellipse">
            <a:avLst/>
          </a:prstGeom>
          <a:ln>
            <a:noFill/>
          </a:ln>
          <a:effectLst>
            <a:softEdge rad="112500"/>
          </a:effectLst>
        </p:spPr>
      </p:pic>
      <p:sp>
        <p:nvSpPr>
          <p:cNvPr id="7" name="CuadroTexto 6">
            <a:extLst>
              <a:ext uri="{FF2B5EF4-FFF2-40B4-BE49-F238E27FC236}">
                <a16:creationId xmlns:a16="http://schemas.microsoft.com/office/drawing/2014/main" id="{45999D8E-FF04-8AFC-A80B-C0C41711A8FC}"/>
              </a:ext>
            </a:extLst>
          </p:cNvPr>
          <p:cNvSpPr txBox="1"/>
          <p:nvPr/>
        </p:nvSpPr>
        <p:spPr>
          <a:xfrm>
            <a:off x="1537439" y="2431442"/>
            <a:ext cx="1688283" cy="369332"/>
          </a:xfrm>
          <a:prstGeom prst="rect">
            <a:avLst/>
          </a:prstGeom>
          <a:noFill/>
        </p:spPr>
        <p:txBody>
          <a:bodyPr wrap="none" rtlCol="0">
            <a:spAutoFit/>
          </a:bodyPr>
          <a:lstStyle/>
          <a:p>
            <a:r>
              <a:rPr lang="es-BO" b="1" dirty="0"/>
              <a:t>RUSSEL ACKOFF</a:t>
            </a:r>
          </a:p>
        </p:txBody>
      </p:sp>
      <p:pic>
        <p:nvPicPr>
          <p:cNvPr id="8" name="Imagen 7">
            <a:extLst>
              <a:ext uri="{FF2B5EF4-FFF2-40B4-BE49-F238E27FC236}">
                <a16:creationId xmlns:a16="http://schemas.microsoft.com/office/drawing/2014/main" id="{C284CE58-91C3-EB25-FC0C-5E4FFED73B16}"/>
              </a:ext>
            </a:extLst>
          </p:cNvPr>
          <p:cNvPicPr>
            <a:picLocks noChangeAspect="1"/>
          </p:cNvPicPr>
          <p:nvPr/>
        </p:nvPicPr>
        <p:blipFill>
          <a:blip r:embed="rId3"/>
          <a:stretch>
            <a:fillRect/>
          </a:stretch>
        </p:blipFill>
        <p:spPr>
          <a:xfrm>
            <a:off x="4967794" y="6024547"/>
            <a:ext cx="444797" cy="444797"/>
          </a:xfrm>
          <a:prstGeom prst="rect">
            <a:avLst/>
          </a:prstGeom>
        </p:spPr>
      </p:pic>
      <p:pic>
        <p:nvPicPr>
          <p:cNvPr id="9" name="Imagen 8">
            <a:extLst>
              <a:ext uri="{FF2B5EF4-FFF2-40B4-BE49-F238E27FC236}">
                <a16:creationId xmlns:a16="http://schemas.microsoft.com/office/drawing/2014/main" id="{19F52552-F21B-29A8-8EAB-A4F268D4D101}"/>
              </a:ext>
            </a:extLst>
          </p:cNvPr>
          <p:cNvPicPr>
            <a:picLocks noChangeAspect="1"/>
          </p:cNvPicPr>
          <p:nvPr/>
        </p:nvPicPr>
        <p:blipFill>
          <a:blip r:embed="rId4"/>
          <a:stretch>
            <a:fillRect/>
          </a:stretch>
        </p:blipFill>
        <p:spPr>
          <a:xfrm>
            <a:off x="2900365" y="5052716"/>
            <a:ext cx="538160" cy="538160"/>
          </a:xfrm>
          <a:prstGeom prst="rect">
            <a:avLst/>
          </a:prstGeom>
        </p:spPr>
      </p:pic>
      <p:pic>
        <p:nvPicPr>
          <p:cNvPr id="10" name="Imagen 9">
            <a:extLst>
              <a:ext uri="{FF2B5EF4-FFF2-40B4-BE49-F238E27FC236}">
                <a16:creationId xmlns:a16="http://schemas.microsoft.com/office/drawing/2014/main" id="{B8A64684-5AF1-BFA0-206A-E477BB9DF07E}"/>
              </a:ext>
            </a:extLst>
          </p:cNvPr>
          <p:cNvPicPr>
            <a:picLocks noChangeAspect="1"/>
          </p:cNvPicPr>
          <p:nvPr/>
        </p:nvPicPr>
        <p:blipFill>
          <a:blip r:embed="rId5"/>
          <a:stretch>
            <a:fillRect/>
          </a:stretch>
        </p:blipFill>
        <p:spPr>
          <a:xfrm>
            <a:off x="3236904" y="4016120"/>
            <a:ext cx="458723" cy="458723"/>
          </a:xfrm>
          <a:prstGeom prst="rect">
            <a:avLst/>
          </a:prstGeom>
        </p:spPr>
      </p:pic>
      <p:pic>
        <p:nvPicPr>
          <p:cNvPr id="11" name="Imagen 10">
            <a:extLst>
              <a:ext uri="{FF2B5EF4-FFF2-40B4-BE49-F238E27FC236}">
                <a16:creationId xmlns:a16="http://schemas.microsoft.com/office/drawing/2014/main" id="{8A872EF7-686C-6F5D-97AA-16A81A0C659D}"/>
              </a:ext>
            </a:extLst>
          </p:cNvPr>
          <p:cNvPicPr>
            <a:picLocks noChangeAspect="1"/>
          </p:cNvPicPr>
          <p:nvPr/>
        </p:nvPicPr>
        <p:blipFill>
          <a:blip r:embed="rId6"/>
          <a:stretch>
            <a:fillRect/>
          </a:stretch>
        </p:blipFill>
        <p:spPr>
          <a:xfrm flipH="1">
            <a:off x="3665427" y="2259828"/>
            <a:ext cx="538275" cy="538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142CC04B-925A-1D28-0819-877284921196}"/>
              </a:ext>
            </a:extLst>
          </p:cNvPr>
          <p:cNvGrpSpPr/>
          <p:nvPr/>
        </p:nvGrpSpPr>
        <p:grpSpPr>
          <a:xfrm>
            <a:off x="1797269" y="1471447"/>
            <a:ext cx="9448800" cy="4960883"/>
            <a:chOff x="2181226" y="1981200"/>
            <a:chExt cx="7877175" cy="3962400"/>
          </a:xfrm>
        </p:grpSpPr>
        <p:sp>
          <p:nvSpPr>
            <p:cNvPr id="20534" name="AutoShape 54">
              <a:extLst>
                <a:ext uri="{FF2B5EF4-FFF2-40B4-BE49-F238E27FC236}">
                  <a16:creationId xmlns:a16="http://schemas.microsoft.com/office/drawing/2014/main" id="{1A28A089-41CE-C2F1-59F6-3383A1A11761}"/>
                </a:ext>
              </a:extLst>
            </p:cNvPr>
            <p:cNvSpPr>
              <a:spLocks noChangeArrowheads="1"/>
            </p:cNvSpPr>
            <p:nvPr/>
          </p:nvSpPr>
          <p:spPr bwMode="gray">
            <a:xfrm>
              <a:off x="2181226" y="4343400"/>
              <a:ext cx="2543175" cy="1600200"/>
            </a:xfrm>
            <a:prstGeom prst="roundRect">
              <a:avLst>
                <a:gd name="adj" fmla="val 12699"/>
              </a:avLst>
            </a:prstGeom>
            <a:gradFill rotWithShape="1">
              <a:gsLst>
                <a:gs pos="0">
                  <a:schemeClr val="accent1">
                    <a:gamma/>
                    <a:shade val="79216"/>
                    <a:invGamma/>
                  </a:schemeClr>
                </a:gs>
                <a:gs pos="100000">
                  <a:schemeClr val="accent1"/>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endParaRPr lang="es-BO"/>
            </a:p>
          </p:txBody>
        </p:sp>
        <p:sp>
          <p:nvSpPr>
            <p:cNvPr id="20535" name="Text Box 55">
              <a:extLst>
                <a:ext uri="{FF2B5EF4-FFF2-40B4-BE49-F238E27FC236}">
                  <a16:creationId xmlns:a16="http://schemas.microsoft.com/office/drawing/2014/main" id="{740CB738-3056-797B-D557-35DF60F6A47E}"/>
                </a:ext>
              </a:extLst>
            </p:cNvPr>
            <p:cNvSpPr txBox="1">
              <a:spLocks noChangeArrowheads="1"/>
            </p:cNvSpPr>
            <p:nvPr/>
          </p:nvSpPr>
          <p:spPr bwMode="black">
            <a:xfrm>
              <a:off x="5151437" y="3345553"/>
              <a:ext cx="1905000" cy="46707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s-BO" sz="3200" b="1" dirty="0">
                  <a:cs typeface="Arial" panose="020B0604020202020204" pitchFamily="34" charset="0"/>
                </a:rPr>
                <a:t>DATOS</a:t>
              </a:r>
            </a:p>
          </p:txBody>
        </p:sp>
        <p:sp>
          <p:nvSpPr>
            <p:cNvPr id="20536" name="AutoShape 56">
              <a:extLst>
                <a:ext uri="{FF2B5EF4-FFF2-40B4-BE49-F238E27FC236}">
                  <a16:creationId xmlns:a16="http://schemas.microsoft.com/office/drawing/2014/main" id="{2F09C1D3-BDA7-B83F-95D0-87C3F796DA03}"/>
                </a:ext>
              </a:extLst>
            </p:cNvPr>
            <p:cNvSpPr>
              <a:spLocks noChangeArrowheads="1"/>
            </p:cNvSpPr>
            <p:nvPr/>
          </p:nvSpPr>
          <p:spPr bwMode="gray">
            <a:xfrm>
              <a:off x="2235200" y="4772026"/>
              <a:ext cx="2408238"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headEnd/>
                  <a:tailEnd/>
                </a14:hiddenLine>
              </a:ext>
            </a:extLst>
          </p:spPr>
          <p:txBody>
            <a:bodyPr wrap="none" anchor="ctr"/>
            <a:lstStyle/>
            <a:p>
              <a:endParaRPr lang="es-BO"/>
            </a:p>
          </p:txBody>
        </p:sp>
        <p:sp>
          <p:nvSpPr>
            <p:cNvPr id="20537" name="Text Box 18">
              <a:extLst>
                <a:ext uri="{FF2B5EF4-FFF2-40B4-BE49-F238E27FC236}">
                  <a16:creationId xmlns:a16="http://schemas.microsoft.com/office/drawing/2014/main" id="{0EB4C713-2380-7B24-4716-2716A227F6DB}"/>
                </a:ext>
              </a:extLst>
            </p:cNvPr>
            <p:cNvSpPr txBox="1">
              <a:spLocks noChangeArrowheads="1"/>
            </p:cNvSpPr>
            <p:nvPr/>
          </p:nvSpPr>
          <p:spPr bwMode="white">
            <a:xfrm>
              <a:off x="2636838" y="4367214"/>
              <a:ext cx="1651000" cy="31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s-BO" sz="2000" b="1" dirty="0">
                  <a:solidFill>
                    <a:srgbClr val="FFFFFF"/>
                  </a:solidFill>
                  <a:cs typeface="Arial" panose="020B0604020202020204" pitchFamily="34" charset="0"/>
                </a:rPr>
                <a:t>CONTROL</a:t>
              </a:r>
            </a:p>
          </p:txBody>
        </p:sp>
        <p:sp>
          <p:nvSpPr>
            <p:cNvPr id="20538" name="Text Box 9">
              <a:extLst>
                <a:ext uri="{FF2B5EF4-FFF2-40B4-BE49-F238E27FC236}">
                  <a16:creationId xmlns:a16="http://schemas.microsoft.com/office/drawing/2014/main" id="{20118F10-BF3B-19B5-36F2-6330899C29E8}"/>
                </a:ext>
              </a:extLst>
            </p:cNvPr>
            <p:cNvSpPr txBox="1">
              <a:spLocks noChangeArrowheads="1"/>
            </p:cNvSpPr>
            <p:nvPr/>
          </p:nvSpPr>
          <p:spPr bwMode="gray">
            <a:xfrm>
              <a:off x="2276476" y="4849814"/>
              <a:ext cx="2316163" cy="95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85750" indent="-285750" algn="just" eaLnBrk="0" hangingPunct="0">
                <a:buFontTx/>
                <a:buChar char="-"/>
              </a:pPr>
              <a:r>
                <a:rPr lang="en-US" altLang="es-BO" b="1" dirty="0">
                  <a:solidFill>
                    <a:srgbClr val="000000"/>
                  </a:solidFill>
                  <a:cs typeface="Arial" panose="020B0604020202020204" pitchFamily="34" charset="0"/>
                </a:rPr>
                <a:t>Calidad</a:t>
              </a:r>
            </a:p>
            <a:p>
              <a:pPr marL="285750" indent="-285750" algn="just" eaLnBrk="0" hangingPunct="0">
                <a:buFontTx/>
                <a:buChar char="-"/>
              </a:pPr>
              <a:r>
                <a:rPr lang="en-US" altLang="es-BO" b="1" dirty="0" err="1">
                  <a:solidFill>
                    <a:srgbClr val="000000"/>
                  </a:solidFill>
                  <a:cs typeface="Arial" panose="020B0604020202020204" pitchFamily="34" charset="0"/>
                </a:rPr>
                <a:t>Disponibilidad</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Exactitud</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Seguridad</a:t>
              </a:r>
              <a:endParaRPr lang="en-US" altLang="es-BO" b="1" dirty="0">
                <a:solidFill>
                  <a:srgbClr val="000000"/>
                </a:solidFill>
                <a:cs typeface="Arial" panose="020B0604020202020204" pitchFamily="34" charset="0"/>
              </a:endParaRPr>
            </a:p>
          </p:txBody>
        </p:sp>
        <p:sp>
          <p:nvSpPr>
            <p:cNvPr id="20539" name="AutoShape 59">
              <a:extLst>
                <a:ext uri="{FF2B5EF4-FFF2-40B4-BE49-F238E27FC236}">
                  <a16:creationId xmlns:a16="http://schemas.microsoft.com/office/drawing/2014/main" id="{6139CE07-1D93-C739-9881-A41F6077D795}"/>
                </a:ext>
              </a:extLst>
            </p:cNvPr>
            <p:cNvSpPr>
              <a:spLocks noChangeArrowheads="1"/>
            </p:cNvSpPr>
            <p:nvPr/>
          </p:nvSpPr>
          <p:spPr bwMode="gray">
            <a:xfrm>
              <a:off x="2181226" y="1981200"/>
              <a:ext cx="2543175" cy="1600200"/>
            </a:xfrm>
            <a:prstGeom prst="roundRect">
              <a:avLst>
                <a:gd name="adj" fmla="val 12699"/>
              </a:avLst>
            </a:prstGeom>
            <a:gradFill rotWithShape="1">
              <a:gsLst>
                <a:gs pos="0">
                  <a:schemeClr val="folHlink">
                    <a:gamma/>
                    <a:shade val="69804"/>
                    <a:invGamma/>
                  </a:schemeClr>
                </a:gs>
                <a:gs pos="100000">
                  <a:schemeClr val="folHlink"/>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endParaRPr lang="es-BO"/>
            </a:p>
          </p:txBody>
        </p:sp>
        <p:sp>
          <p:nvSpPr>
            <p:cNvPr id="20540" name="AutoShape 60">
              <a:extLst>
                <a:ext uri="{FF2B5EF4-FFF2-40B4-BE49-F238E27FC236}">
                  <a16:creationId xmlns:a16="http://schemas.microsoft.com/office/drawing/2014/main" id="{67F7EA57-E08E-AE60-D1E5-5EFEF03BB294}"/>
                </a:ext>
              </a:extLst>
            </p:cNvPr>
            <p:cNvSpPr>
              <a:spLocks noChangeArrowheads="1"/>
            </p:cNvSpPr>
            <p:nvPr/>
          </p:nvSpPr>
          <p:spPr bwMode="gray">
            <a:xfrm>
              <a:off x="2235200" y="2409826"/>
              <a:ext cx="2408238"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headEnd/>
                  <a:tailEnd/>
                </a14:hiddenLine>
              </a:ext>
            </a:extLst>
          </p:spPr>
          <p:txBody>
            <a:bodyPr wrap="none" anchor="ctr"/>
            <a:lstStyle/>
            <a:p>
              <a:endParaRPr lang="es-BO"/>
            </a:p>
          </p:txBody>
        </p:sp>
        <p:sp>
          <p:nvSpPr>
            <p:cNvPr id="20541" name="Text Box 18">
              <a:extLst>
                <a:ext uri="{FF2B5EF4-FFF2-40B4-BE49-F238E27FC236}">
                  <a16:creationId xmlns:a16="http://schemas.microsoft.com/office/drawing/2014/main" id="{331D2104-AF91-EF08-5404-423DC4DD75B0}"/>
                </a:ext>
              </a:extLst>
            </p:cNvPr>
            <p:cNvSpPr txBox="1">
              <a:spLocks noChangeArrowheads="1"/>
            </p:cNvSpPr>
            <p:nvPr/>
          </p:nvSpPr>
          <p:spPr bwMode="white">
            <a:xfrm>
              <a:off x="2484437" y="2031843"/>
              <a:ext cx="1955801" cy="31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s-BO" sz="2000" b="1" dirty="0">
                  <a:solidFill>
                    <a:srgbClr val="FFFFFF"/>
                  </a:solidFill>
                  <a:cs typeface="Arial" panose="020B0604020202020204" pitchFamily="34" charset="0"/>
                </a:rPr>
                <a:t>PLANIFICACIÓN</a:t>
              </a:r>
            </a:p>
          </p:txBody>
        </p:sp>
        <p:sp>
          <p:nvSpPr>
            <p:cNvPr id="20542" name="Text Box 9">
              <a:extLst>
                <a:ext uri="{FF2B5EF4-FFF2-40B4-BE49-F238E27FC236}">
                  <a16:creationId xmlns:a16="http://schemas.microsoft.com/office/drawing/2014/main" id="{B92F92EB-9471-4EE4-2B54-7D4BCE3073BD}"/>
                </a:ext>
              </a:extLst>
            </p:cNvPr>
            <p:cNvSpPr txBox="1">
              <a:spLocks noChangeArrowheads="1"/>
            </p:cNvSpPr>
            <p:nvPr/>
          </p:nvSpPr>
          <p:spPr bwMode="gray">
            <a:xfrm>
              <a:off x="2276476" y="2399108"/>
              <a:ext cx="2316163" cy="117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85750" indent="-285750" algn="just" eaLnBrk="0" hangingPunct="0">
                <a:buFontTx/>
                <a:buChar char="-"/>
              </a:pPr>
              <a:r>
                <a:rPr lang="en-US" altLang="es-BO" b="1" dirty="0" err="1">
                  <a:solidFill>
                    <a:srgbClr val="000000"/>
                  </a:solidFill>
                  <a:cs typeface="Arial" panose="020B0604020202020204" pitchFamily="34" charset="0"/>
                </a:rPr>
                <a:t>Análisis</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Identificación</a:t>
              </a:r>
              <a:r>
                <a:rPr lang="en-US" altLang="es-BO" b="1" dirty="0">
                  <a:solidFill>
                    <a:srgbClr val="000000"/>
                  </a:solidFill>
                  <a:cs typeface="Arial" panose="020B0604020202020204" pitchFamily="34" charset="0"/>
                </a:rPr>
                <a:t> de </a:t>
              </a:r>
              <a:r>
                <a:rPr lang="en-US" altLang="es-BO" b="1" dirty="0" err="1">
                  <a:solidFill>
                    <a:srgbClr val="000000"/>
                  </a:solidFill>
                  <a:cs typeface="Arial" panose="020B0604020202020204" pitchFamily="34" charset="0"/>
                </a:rPr>
                <a:t>tipos</a:t>
              </a:r>
              <a:r>
                <a:rPr lang="en-US" altLang="es-BO" b="1" dirty="0">
                  <a:solidFill>
                    <a:srgbClr val="000000"/>
                  </a:solidFill>
                  <a:cs typeface="Arial" panose="020B0604020202020204" pitchFamily="34" charset="0"/>
                </a:rPr>
                <a:t> de </a:t>
              </a:r>
              <a:r>
                <a:rPr lang="en-US" altLang="es-BO" b="1" dirty="0" err="1">
                  <a:solidFill>
                    <a:srgbClr val="000000"/>
                  </a:solidFill>
                  <a:cs typeface="Arial" panose="020B0604020202020204" pitchFamily="34" charset="0"/>
                </a:rPr>
                <a:t>datos</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Proyección</a:t>
              </a:r>
              <a:r>
                <a:rPr lang="en-US" altLang="es-BO" b="1" dirty="0">
                  <a:solidFill>
                    <a:srgbClr val="000000"/>
                  </a:solidFill>
                  <a:cs typeface="Arial" panose="020B0604020202020204" pitchFamily="34" charset="0"/>
                </a:rPr>
                <a:t> de </a:t>
              </a:r>
              <a:r>
                <a:rPr lang="en-US" altLang="es-BO" b="1" dirty="0" err="1">
                  <a:solidFill>
                    <a:srgbClr val="000000"/>
                  </a:solidFill>
                  <a:cs typeface="Arial" panose="020B0604020202020204" pitchFamily="34" charset="0"/>
                </a:rPr>
                <a:t>crecimiento</a:t>
              </a:r>
              <a:endParaRPr lang="en-US" altLang="es-BO" b="1" dirty="0">
                <a:solidFill>
                  <a:srgbClr val="000000"/>
                </a:solidFill>
                <a:cs typeface="Arial" panose="020B0604020202020204" pitchFamily="34" charset="0"/>
              </a:endParaRPr>
            </a:p>
          </p:txBody>
        </p:sp>
        <p:sp>
          <p:nvSpPr>
            <p:cNvPr id="20543" name="AutoShape 63">
              <a:extLst>
                <a:ext uri="{FF2B5EF4-FFF2-40B4-BE49-F238E27FC236}">
                  <a16:creationId xmlns:a16="http://schemas.microsoft.com/office/drawing/2014/main" id="{EB1AA54C-7638-1C9C-6D04-97BBF3C71B3A}"/>
                </a:ext>
              </a:extLst>
            </p:cNvPr>
            <p:cNvSpPr>
              <a:spLocks noChangeArrowheads="1"/>
            </p:cNvSpPr>
            <p:nvPr/>
          </p:nvSpPr>
          <p:spPr bwMode="gray">
            <a:xfrm>
              <a:off x="7515226" y="4343400"/>
              <a:ext cx="2543175" cy="1600200"/>
            </a:xfrm>
            <a:prstGeom prst="roundRect">
              <a:avLst>
                <a:gd name="adj" fmla="val 12699"/>
              </a:avLst>
            </a:prstGeom>
            <a:gradFill rotWithShape="1">
              <a:gsLst>
                <a:gs pos="0">
                  <a:schemeClr val="hlink">
                    <a:gamma/>
                    <a:shade val="79216"/>
                    <a:invGamma/>
                  </a:schemeClr>
                </a:gs>
                <a:gs pos="100000">
                  <a:schemeClr val="hlink"/>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endParaRPr lang="es-BO"/>
            </a:p>
          </p:txBody>
        </p:sp>
        <p:sp>
          <p:nvSpPr>
            <p:cNvPr id="20544" name="AutoShape 64">
              <a:extLst>
                <a:ext uri="{FF2B5EF4-FFF2-40B4-BE49-F238E27FC236}">
                  <a16:creationId xmlns:a16="http://schemas.microsoft.com/office/drawing/2014/main" id="{D92DFF8C-E10B-6DF3-B180-6751B15470CD}"/>
                </a:ext>
              </a:extLst>
            </p:cNvPr>
            <p:cNvSpPr>
              <a:spLocks noChangeArrowheads="1"/>
            </p:cNvSpPr>
            <p:nvPr/>
          </p:nvSpPr>
          <p:spPr bwMode="gray">
            <a:xfrm>
              <a:off x="7569200" y="4772026"/>
              <a:ext cx="2408238"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headEnd/>
                  <a:tailEnd/>
                </a14:hiddenLine>
              </a:ext>
            </a:extLst>
          </p:spPr>
          <p:txBody>
            <a:bodyPr wrap="none" anchor="ctr"/>
            <a:lstStyle/>
            <a:p>
              <a:endParaRPr lang="es-BO"/>
            </a:p>
          </p:txBody>
        </p:sp>
        <p:sp>
          <p:nvSpPr>
            <p:cNvPr id="20545" name="Text Box 18">
              <a:extLst>
                <a:ext uri="{FF2B5EF4-FFF2-40B4-BE49-F238E27FC236}">
                  <a16:creationId xmlns:a16="http://schemas.microsoft.com/office/drawing/2014/main" id="{19839777-DF84-C64B-6992-AF0601FA3CA6}"/>
                </a:ext>
              </a:extLst>
            </p:cNvPr>
            <p:cNvSpPr txBox="1">
              <a:spLocks noChangeArrowheads="1"/>
            </p:cNvSpPr>
            <p:nvPr/>
          </p:nvSpPr>
          <p:spPr bwMode="white">
            <a:xfrm>
              <a:off x="7970838" y="4367214"/>
              <a:ext cx="1651000" cy="31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s-BO" sz="2000" b="1" dirty="0">
                  <a:solidFill>
                    <a:srgbClr val="FFFFFF"/>
                  </a:solidFill>
                  <a:cs typeface="Arial" panose="020B0604020202020204" pitchFamily="34" charset="0"/>
                </a:rPr>
                <a:t>DIRECCIÓN</a:t>
              </a:r>
            </a:p>
          </p:txBody>
        </p:sp>
        <p:sp>
          <p:nvSpPr>
            <p:cNvPr id="20546" name="Text Box 9">
              <a:extLst>
                <a:ext uri="{FF2B5EF4-FFF2-40B4-BE49-F238E27FC236}">
                  <a16:creationId xmlns:a16="http://schemas.microsoft.com/office/drawing/2014/main" id="{92334F46-553A-3B10-E746-8CBCB2C50140}"/>
                </a:ext>
              </a:extLst>
            </p:cNvPr>
            <p:cNvSpPr txBox="1">
              <a:spLocks noChangeArrowheads="1"/>
            </p:cNvSpPr>
            <p:nvPr/>
          </p:nvSpPr>
          <p:spPr bwMode="gray">
            <a:xfrm>
              <a:off x="7610476" y="4849814"/>
              <a:ext cx="2316163" cy="95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85750" indent="-285750" algn="just" eaLnBrk="0" hangingPunct="0">
                <a:buFontTx/>
                <a:buChar char="-"/>
              </a:pPr>
              <a:r>
                <a:rPr lang="en-US" altLang="es-BO" b="1" dirty="0" err="1">
                  <a:solidFill>
                    <a:srgbClr val="000000"/>
                  </a:solidFill>
                  <a:cs typeface="Arial" panose="020B0604020202020204" pitchFamily="34" charset="0"/>
                </a:rPr>
                <a:t>Selección</a:t>
              </a:r>
              <a:r>
                <a:rPr lang="en-US" altLang="es-BO" b="1" dirty="0">
                  <a:solidFill>
                    <a:srgbClr val="000000"/>
                  </a:solidFill>
                  <a:cs typeface="Arial" panose="020B0604020202020204" pitchFamily="34" charset="0"/>
                </a:rPr>
                <a:t> del SGD.</a:t>
              </a:r>
            </a:p>
            <a:p>
              <a:pPr marL="285750" indent="-285750" algn="just" eaLnBrk="0" hangingPunct="0">
                <a:buFontTx/>
                <a:buChar char="-"/>
              </a:pPr>
              <a:r>
                <a:rPr lang="en-US" altLang="es-BO" b="1" dirty="0" err="1">
                  <a:solidFill>
                    <a:srgbClr val="000000"/>
                  </a:solidFill>
                  <a:cs typeface="Arial" panose="020B0604020202020204" pitchFamily="34" charset="0"/>
                </a:rPr>
                <a:t>Selección</a:t>
              </a:r>
              <a:r>
                <a:rPr lang="en-US" altLang="es-BO" b="1" dirty="0">
                  <a:solidFill>
                    <a:srgbClr val="000000"/>
                  </a:solidFill>
                  <a:cs typeface="Arial" panose="020B0604020202020204" pitchFamily="34" charset="0"/>
                </a:rPr>
                <a:t> del </a:t>
              </a:r>
              <a:r>
                <a:rPr lang="en-US" altLang="es-BO" b="1" dirty="0" err="1">
                  <a:solidFill>
                    <a:srgbClr val="000000"/>
                  </a:solidFill>
                  <a:cs typeface="Arial" panose="020B0604020202020204" pitchFamily="34" charset="0"/>
                </a:rPr>
                <a:t>modelo</a:t>
              </a:r>
              <a:r>
                <a:rPr lang="en-US" altLang="es-BO" b="1" dirty="0">
                  <a:solidFill>
                    <a:srgbClr val="000000"/>
                  </a:solidFill>
                  <a:cs typeface="Arial" panose="020B0604020202020204" pitchFamily="34" charset="0"/>
                </a:rPr>
                <a:t> de </a:t>
              </a:r>
              <a:r>
                <a:rPr lang="en-US" altLang="es-BO" b="1" dirty="0" err="1">
                  <a:solidFill>
                    <a:srgbClr val="000000"/>
                  </a:solidFill>
                  <a:cs typeface="Arial" panose="020B0604020202020204" pitchFamily="34" charset="0"/>
                </a:rPr>
                <a:t>datos</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Diseño</a:t>
              </a:r>
              <a:endParaRPr lang="en-US" altLang="es-BO" b="1" dirty="0">
                <a:solidFill>
                  <a:srgbClr val="000000"/>
                </a:solidFill>
                <a:cs typeface="Arial" panose="020B0604020202020204" pitchFamily="34" charset="0"/>
              </a:endParaRPr>
            </a:p>
          </p:txBody>
        </p:sp>
        <p:sp>
          <p:nvSpPr>
            <p:cNvPr id="20547" name="AutoShape 67">
              <a:extLst>
                <a:ext uri="{FF2B5EF4-FFF2-40B4-BE49-F238E27FC236}">
                  <a16:creationId xmlns:a16="http://schemas.microsoft.com/office/drawing/2014/main" id="{2529D306-D511-BD4C-AC26-7ED04E81C902}"/>
                </a:ext>
              </a:extLst>
            </p:cNvPr>
            <p:cNvSpPr>
              <a:spLocks noChangeArrowheads="1"/>
            </p:cNvSpPr>
            <p:nvPr/>
          </p:nvSpPr>
          <p:spPr bwMode="gray">
            <a:xfrm>
              <a:off x="7515226" y="1981200"/>
              <a:ext cx="2543175" cy="1600200"/>
            </a:xfrm>
            <a:prstGeom prst="roundRect">
              <a:avLst>
                <a:gd name="adj" fmla="val 12699"/>
              </a:avLst>
            </a:prstGeom>
            <a:gradFill rotWithShape="1">
              <a:gsLst>
                <a:gs pos="0">
                  <a:schemeClr val="accent2">
                    <a:gamma/>
                    <a:shade val="79216"/>
                    <a:invGamma/>
                  </a:schemeClr>
                </a:gs>
                <a:gs pos="100000">
                  <a:schemeClr val="accent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endParaRPr lang="es-BO"/>
            </a:p>
          </p:txBody>
        </p:sp>
        <p:sp>
          <p:nvSpPr>
            <p:cNvPr id="20548" name="AutoShape 68">
              <a:extLst>
                <a:ext uri="{FF2B5EF4-FFF2-40B4-BE49-F238E27FC236}">
                  <a16:creationId xmlns:a16="http://schemas.microsoft.com/office/drawing/2014/main" id="{A35FA531-9CCC-F6BD-4898-FC5C36E532A5}"/>
                </a:ext>
              </a:extLst>
            </p:cNvPr>
            <p:cNvSpPr>
              <a:spLocks noChangeArrowheads="1"/>
            </p:cNvSpPr>
            <p:nvPr/>
          </p:nvSpPr>
          <p:spPr bwMode="gray">
            <a:xfrm>
              <a:off x="7569200" y="2409826"/>
              <a:ext cx="2408238"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headEnd/>
                  <a:tailEnd/>
                </a14:hiddenLine>
              </a:ext>
            </a:extLst>
          </p:spPr>
          <p:txBody>
            <a:bodyPr wrap="none" anchor="ctr"/>
            <a:lstStyle/>
            <a:p>
              <a:endParaRPr lang="es-BO"/>
            </a:p>
          </p:txBody>
        </p:sp>
        <p:sp>
          <p:nvSpPr>
            <p:cNvPr id="20549" name="Text Box 18">
              <a:extLst>
                <a:ext uri="{FF2B5EF4-FFF2-40B4-BE49-F238E27FC236}">
                  <a16:creationId xmlns:a16="http://schemas.microsoft.com/office/drawing/2014/main" id="{36EED0D1-AE26-C43A-35DC-9B4827E7BADB}"/>
                </a:ext>
              </a:extLst>
            </p:cNvPr>
            <p:cNvSpPr txBox="1">
              <a:spLocks noChangeArrowheads="1"/>
            </p:cNvSpPr>
            <p:nvPr/>
          </p:nvSpPr>
          <p:spPr bwMode="white">
            <a:xfrm>
              <a:off x="7797799" y="2031843"/>
              <a:ext cx="1997077" cy="31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s-BO" sz="2000" b="1" dirty="0">
                  <a:solidFill>
                    <a:srgbClr val="FFFFFF"/>
                  </a:solidFill>
                  <a:cs typeface="Arial" panose="020B0604020202020204" pitchFamily="34" charset="0"/>
                </a:rPr>
                <a:t>ORGANIZACIÓN</a:t>
              </a:r>
            </a:p>
          </p:txBody>
        </p:sp>
        <p:sp>
          <p:nvSpPr>
            <p:cNvPr id="20550" name="Text Box 9">
              <a:extLst>
                <a:ext uri="{FF2B5EF4-FFF2-40B4-BE49-F238E27FC236}">
                  <a16:creationId xmlns:a16="http://schemas.microsoft.com/office/drawing/2014/main" id="{89CF413B-AD6A-1664-1D6F-99DC0EB0E3E9}"/>
                </a:ext>
              </a:extLst>
            </p:cNvPr>
            <p:cNvSpPr txBox="1">
              <a:spLocks noChangeArrowheads="1"/>
            </p:cNvSpPr>
            <p:nvPr/>
          </p:nvSpPr>
          <p:spPr bwMode="gray">
            <a:xfrm>
              <a:off x="7605786" y="2382924"/>
              <a:ext cx="2316163" cy="117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85750" indent="-285750" algn="just" eaLnBrk="0" hangingPunct="0">
                <a:buFontTx/>
                <a:buChar char="-"/>
              </a:pPr>
              <a:r>
                <a:rPr lang="en-US" altLang="es-BO" b="1" dirty="0" err="1">
                  <a:solidFill>
                    <a:srgbClr val="000000"/>
                  </a:solidFill>
                  <a:cs typeface="Arial" panose="020B0604020202020204" pitchFamily="34" charset="0"/>
                </a:rPr>
                <a:t>Clasificación</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Agrupación</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Ordenamiento</a:t>
              </a:r>
              <a:endParaRPr lang="en-US" altLang="es-BO" b="1" dirty="0">
                <a:solidFill>
                  <a:srgbClr val="000000"/>
                </a:solidFill>
                <a:cs typeface="Arial" panose="020B0604020202020204" pitchFamily="34" charset="0"/>
              </a:endParaRPr>
            </a:p>
            <a:p>
              <a:pPr marL="285750" indent="-285750" algn="just" eaLnBrk="0" hangingPunct="0">
                <a:buFontTx/>
                <a:buChar char="-"/>
              </a:pPr>
              <a:r>
                <a:rPr lang="en-US" altLang="es-BO" b="1" dirty="0" err="1">
                  <a:solidFill>
                    <a:srgbClr val="000000"/>
                  </a:solidFill>
                  <a:cs typeface="Arial" panose="020B0604020202020204" pitchFamily="34" charset="0"/>
                </a:rPr>
                <a:t>Dispositivos</a:t>
              </a:r>
              <a:r>
                <a:rPr lang="en-US" altLang="es-BO" b="1" dirty="0">
                  <a:solidFill>
                    <a:srgbClr val="000000"/>
                  </a:solidFill>
                  <a:cs typeface="Arial" panose="020B0604020202020204" pitchFamily="34" charset="0"/>
                </a:rPr>
                <a:t> de </a:t>
              </a:r>
              <a:r>
                <a:rPr lang="en-US" altLang="es-BO" b="1" dirty="0" err="1">
                  <a:solidFill>
                    <a:srgbClr val="000000"/>
                  </a:solidFill>
                  <a:cs typeface="Arial" panose="020B0604020202020204" pitchFamily="34" charset="0"/>
                </a:rPr>
                <a:t>almacenamiento</a:t>
              </a:r>
              <a:endParaRPr lang="en-US" altLang="es-BO" b="1" dirty="0">
                <a:solidFill>
                  <a:srgbClr val="000000"/>
                </a:solidFill>
                <a:cs typeface="Arial" panose="020B0604020202020204" pitchFamily="34" charset="0"/>
              </a:endParaRPr>
            </a:p>
          </p:txBody>
        </p:sp>
        <p:grpSp>
          <p:nvGrpSpPr>
            <p:cNvPr id="20551" name="Group 71">
              <a:extLst>
                <a:ext uri="{FF2B5EF4-FFF2-40B4-BE49-F238E27FC236}">
                  <a16:creationId xmlns:a16="http://schemas.microsoft.com/office/drawing/2014/main" id="{4DBCCB2F-D7BB-4BC0-16F3-7F2C31D15D3A}"/>
                </a:ext>
              </a:extLst>
            </p:cNvPr>
            <p:cNvGrpSpPr>
              <a:grpSpLocks/>
            </p:cNvGrpSpPr>
            <p:nvPr/>
          </p:nvGrpSpPr>
          <p:grpSpPr bwMode="auto">
            <a:xfrm>
              <a:off x="4667250" y="2590801"/>
              <a:ext cx="2819400" cy="2803525"/>
              <a:chOff x="1968" y="1488"/>
              <a:chExt cx="1776" cy="1766"/>
            </a:xfrm>
          </p:grpSpPr>
          <p:sp>
            <p:nvSpPr>
              <p:cNvPr id="20552" name="AutoShape 72">
                <a:extLst>
                  <a:ext uri="{FF2B5EF4-FFF2-40B4-BE49-F238E27FC236}">
                    <a16:creationId xmlns:a16="http://schemas.microsoft.com/office/drawing/2014/main" id="{E3FDEC19-5640-D8DC-03EB-C4074B79D1DE}"/>
                  </a:ext>
                </a:extLst>
              </p:cNvPr>
              <p:cNvSpPr>
                <a:spLocks noChangeArrowheads="1"/>
              </p:cNvSpPr>
              <p:nvPr/>
            </p:nvSpPr>
            <p:spPr bwMode="gray">
              <a:xfrm rot="6774404">
                <a:off x="2004" y="1578"/>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hlink">
                      <a:gamma/>
                      <a:shade val="0"/>
                      <a:invGamma/>
                    </a:schemeClr>
                  </a:gs>
                  <a:gs pos="100000">
                    <a:schemeClr val="hlink"/>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es-BO"/>
              </a:p>
            </p:txBody>
          </p:sp>
          <p:sp>
            <p:nvSpPr>
              <p:cNvPr id="20553" name="AutoShape 73">
                <a:extLst>
                  <a:ext uri="{FF2B5EF4-FFF2-40B4-BE49-F238E27FC236}">
                    <a16:creationId xmlns:a16="http://schemas.microsoft.com/office/drawing/2014/main" id="{57B7D6ED-67BB-D8EC-DA66-8C596B3C9735}"/>
                  </a:ext>
                </a:extLst>
              </p:cNvPr>
              <p:cNvSpPr>
                <a:spLocks noChangeArrowheads="1"/>
              </p:cNvSpPr>
              <p:nvPr/>
            </p:nvSpPr>
            <p:spPr bwMode="gray">
              <a:xfrm rot="12174404">
                <a:off x="1968" y="1567"/>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1">
                      <a:gamma/>
                      <a:shade val="0"/>
                      <a:invGamma/>
                    </a:schemeClr>
                  </a:gs>
                  <a:gs pos="100000">
                    <a:schemeClr val="accent1"/>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accent1"/>
                </a:extrusionClr>
                <a:contourClr>
                  <a:schemeClr val="accent1"/>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es-BO"/>
              </a:p>
            </p:txBody>
          </p:sp>
          <p:sp>
            <p:nvSpPr>
              <p:cNvPr id="20554" name="AutoShape 74">
                <a:extLst>
                  <a:ext uri="{FF2B5EF4-FFF2-40B4-BE49-F238E27FC236}">
                    <a16:creationId xmlns:a16="http://schemas.microsoft.com/office/drawing/2014/main" id="{F190B464-A94C-A92C-3902-FAB1B10306E3}"/>
                  </a:ext>
                </a:extLst>
              </p:cNvPr>
              <p:cNvSpPr>
                <a:spLocks noChangeArrowheads="1"/>
              </p:cNvSpPr>
              <p:nvPr/>
            </p:nvSpPr>
            <p:spPr bwMode="gray">
              <a:xfrm rot="17574404">
                <a:off x="2029" y="1500"/>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folHlink">
                      <a:gamma/>
                      <a:shade val="6275"/>
                      <a:invGamma/>
                    </a:schemeClr>
                  </a:gs>
                  <a:gs pos="100000">
                    <a:schemeClr val="folHlink"/>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es-BO"/>
              </a:p>
            </p:txBody>
          </p:sp>
          <p:sp>
            <p:nvSpPr>
              <p:cNvPr id="20555" name="AutoShape 75">
                <a:extLst>
                  <a:ext uri="{FF2B5EF4-FFF2-40B4-BE49-F238E27FC236}">
                    <a16:creationId xmlns:a16="http://schemas.microsoft.com/office/drawing/2014/main" id="{E758F870-07D7-A6DA-971A-97CE569CF845}"/>
                  </a:ext>
                </a:extLst>
              </p:cNvPr>
              <p:cNvSpPr>
                <a:spLocks noChangeArrowheads="1"/>
              </p:cNvSpPr>
              <p:nvPr/>
            </p:nvSpPr>
            <p:spPr bwMode="gray">
              <a:xfrm rot="22974404">
                <a:off x="2056" y="1536"/>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2">
                      <a:gamma/>
                      <a:shade val="0"/>
                      <a:invGamma/>
                    </a:schemeClr>
                  </a:gs>
                  <a:gs pos="100000">
                    <a:schemeClr val="accent2"/>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accent2"/>
                </a:extrusionClr>
                <a:contourClr>
                  <a:schemeClr val="accent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es-BO"/>
              </a:p>
            </p:txBody>
          </p:sp>
        </p:grpSp>
      </p:grpSp>
      <p:sp>
        <p:nvSpPr>
          <p:cNvPr id="28" name="CuadroTexto 27">
            <a:extLst>
              <a:ext uri="{FF2B5EF4-FFF2-40B4-BE49-F238E27FC236}">
                <a16:creationId xmlns:a16="http://schemas.microsoft.com/office/drawing/2014/main" id="{6C303D45-1A1A-60E4-C95F-9FB18207089F}"/>
              </a:ext>
            </a:extLst>
          </p:cNvPr>
          <p:cNvSpPr txBox="1"/>
          <p:nvPr/>
        </p:nvSpPr>
        <p:spPr>
          <a:xfrm>
            <a:off x="2324289" y="203200"/>
            <a:ext cx="8481809"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CONCEPTO DE GESTIÓN DE DATOS</a:t>
            </a:r>
            <a:endParaRPr lang="es-BO" sz="3600" b="1" dirty="0">
              <a:solidFill>
                <a:srgbClr val="FF0000"/>
              </a:solidFill>
              <a:latin typeface="Montserrat" panose="02000505000000020004" pitchFamily="2" charset="0"/>
            </a:endParaRPr>
          </a:p>
        </p:txBody>
      </p:sp>
      <p:sp>
        <p:nvSpPr>
          <p:cNvPr id="29" name="Text Box 55">
            <a:extLst>
              <a:ext uri="{FF2B5EF4-FFF2-40B4-BE49-F238E27FC236}">
                <a16:creationId xmlns:a16="http://schemas.microsoft.com/office/drawing/2014/main" id="{3C53766D-986F-309F-1D45-87981591261C}"/>
              </a:ext>
            </a:extLst>
          </p:cNvPr>
          <p:cNvSpPr txBox="1">
            <a:spLocks noChangeArrowheads="1"/>
          </p:cNvSpPr>
          <p:nvPr/>
        </p:nvSpPr>
        <p:spPr bwMode="black">
          <a:xfrm>
            <a:off x="-215935" y="3586508"/>
            <a:ext cx="2285079" cy="58477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s-BO" sz="3200" b="1" dirty="0">
                <a:effectLst>
                  <a:outerShdw blurRad="38100" dist="38100" dir="2700000" algn="tl">
                    <a:srgbClr val="000000">
                      <a:alpha val="43137"/>
                    </a:srgbClr>
                  </a:outerShdw>
                </a:effectLst>
                <a:cs typeface="Arial" panose="020B0604020202020204" pitchFamily="34" charset="0"/>
              </a:rPr>
              <a:t>PROCESO</a:t>
            </a:r>
          </a:p>
        </p:txBody>
      </p:sp>
      <p:pic>
        <p:nvPicPr>
          <p:cNvPr id="6" name="Gráfico 5" descr="Jerarquía con relleno sólido">
            <a:extLst>
              <a:ext uri="{FF2B5EF4-FFF2-40B4-BE49-F238E27FC236}">
                <a16:creationId xmlns:a16="http://schemas.microsoft.com/office/drawing/2014/main" id="{1E4B8A39-E05A-A7EC-543C-166C11587B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6696" y="3773166"/>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a:extLst>
              <a:ext uri="{FF2B5EF4-FFF2-40B4-BE49-F238E27FC236}">
                <a16:creationId xmlns:a16="http://schemas.microsoft.com/office/drawing/2014/main" id="{A84CC9BE-EB85-14DC-0950-E6789EDF0CF5}"/>
              </a:ext>
            </a:extLst>
          </p:cNvPr>
          <p:cNvGrpSpPr/>
          <p:nvPr/>
        </p:nvGrpSpPr>
        <p:grpSpPr>
          <a:xfrm>
            <a:off x="320905" y="1411922"/>
            <a:ext cx="9371735" cy="5446078"/>
            <a:chOff x="617560" y="1757363"/>
            <a:chExt cx="7894615" cy="4291012"/>
          </a:xfrm>
        </p:grpSpPr>
        <p:sp>
          <p:nvSpPr>
            <p:cNvPr id="10" name="Oval 18">
              <a:extLst>
                <a:ext uri="{FF2B5EF4-FFF2-40B4-BE49-F238E27FC236}">
                  <a16:creationId xmlns:a16="http://schemas.microsoft.com/office/drawing/2014/main" id="{77777805-3466-EA05-3602-5B27721D5BA4}"/>
                </a:ext>
              </a:extLst>
            </p:cNvPr>
            <p:cNvSpPr>
              <a:spLocks noChangeArrowheads="1"/>
            </p:cNvSpPr>
            <p:nvPr/>
          </p:nvSpPr>
          <p:spPr bwMode="auto">
            <a:xfrm>
              <a:off x="682625" y="1757363"/>
              <a:ext cx="4291013" cy="4291012"/>
            </a:xfrm>
            <a:prstGeom prst="ellipse">
              <a:avLst/>
            </a:prstGeom>
            <a:gradFill rotWithShape="1">
              <a:gsLst>
                <a:gs pos="0">
                  <a:srgbClr val="B7BED3"/>
                </a:gs>
                <a:gs pos="100000">
                  <a:srgbClr val="B7BED3">
                    <a:gamma/>
                    <a:shade val="66275"/>
                    <a:invGamma/>
                  </a:srgbClr>
                </a:gs>
              </a:gsLst>
              <a:lin ang="5400000" scaled="1"/>
            </a:gradFill>
            <a:ln>
              <a:noFill/>
            </a:ln>
            <a:effectLst/>
            <a:extLst>
              <a:ext uri="{91240B29-F687-4F45-9708-019B960494DF}">
                <a14:hiddenLine xmlns:a14="http://schemas.microsoft.com/office/drawing/2010/main" w="28575">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1" name="Oval 19">
              <a:extLst>
                <a:ext uri="{FF2B5EF4-FFF2-40B4-BE49-F238E27FC236}">
                  <a16:creationId xmlns:a16="http://schemas.microsoft.com/office/drawing/2014/main" id="{B833C5B0-0E92-EDAA-289D-5911D63F1087}"/>
                </a:ext>
              </a:extLst>
            </p:cNvPr>
            <p:cNvSpPr>
              <a:spLocks noChangeArrowheads="1"/>
            </p:cNvSpPr>
            <p:nvPr/>
          </p:nvSpPr>
          <p:spPr bwMode="auto">
            <a:xfrm>
              <a:off x="4221163" y="1757363"/>
              <a:ext cx="4291012" cy="4291012"/>
            </a:xfrm>
            <a:prstGeom prst="ellipse">
              <a:avLst/>
            </a:prstGeom>
            <a:gradFill rotWithShape="1">
              <a:gsLst>
                <a:gs pos="0">
                  <a:srgbClr val="FFCC99"/>
                </a:gs>
                <a:gs pos="100000">
                  <a:srgbClr val="FFCC99">
                    <a:gamma/>
                    <a:shade val="6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2" name="AutoShape 20">
              <a:extLst>
                <a:ext uri="{FF2B5EF4-FFF2-40B4-BE49-F238E27FC236}">
                  <a16:creationId xmlns:a16="http://schemas.microsoft.com/office/drawing/2014/main" id="{A8870C48-4354-E0BD-ECAF-2534D4F1F287}"/>
                </a:ext>
              </a:extLst>
            </p:cNvPr>
            <p:cNvSpPr>
              <a:spLocks noChangeArrowheads="1"/>
            </p:cNvSpPr>
            <p:nvPr/>
          </p:nvSpPr>
          <p:spPr bwMode="auto">
            <a:xfrm>
              <a:off x="2244725" y="3903663"/>
              <a:ext cx="1555750" cy="1344612"/>
            </a:xfrm>
            <a:prstGeom prst="hexagon">
              <a:avLst>
                <a:gd name="adj" fmla="val 28926"/>
                <a:gd name="vf" fmla="val 115470"/>
              </a:avLst>
            </a:prstGeom>
            <a:gradFill rotWithShape="1">
              <a:gsLst>
                <a:gs pos="0">
                  <a:srgbClr val="FFFFCC"/>
                </a:gs>
                <a:gs pos="100000">
                  <a:srgbClr val="FFFFCC">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FFFFCC"/>
              </a:extrusionClr>
              <a:contourClr>
                <a:srgbClr val="FFFF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dirty="0">
                <a:solidFill>
                  <a:srgbClr val="000000"/>
                </a:solidFill>
                <a:latin typeface="HY견고딕" pitchFamily="18" charset="-127"/>
                <a:ea typeface="HY견고딕" pitchFamily="18" charset="-127"/>
              </a:endParaRPr>
            </a:p>
          </p:txBody>
        </p:sp>
        <p:sp>
          <p:nvSpPr>
            <p:cNvPr id="13" name="AutoShape 21">
              <a:extLst>
                <a:ext uri="{FF2B5EF4-FFF2-40B4-BE49-F238E27FC236}">
                  <a16:creationId xmlns:a16="http://schemas.microsoft.com/office/drawing/2014/main" id="{16B6A175-5E2E-E253-510C-79CAF8F79115}"/>
                </a:ext>
              </a:extLst>
            </p:cNvPr>
            <p:cNvSpPr>
              <a:spLocks noChangeArrowheads="1"/>
            </p:cNvSpPr>
            <p:nvPr/>
          </p:nvSpPr>
          <p:spPr bwMode="auto">
            <a:xfrm>
              <a:off x="2244725" y="2559050"/>
              <a:ext cx="1555750" cy="1344613"/>
            </a:xfrm>
            <a:prstGeom prst="hexagon">
              <a:avLst>
                <a:gd name="adj" fmla="val 28926"/>
                <a:gd name="vf" fmla="val 115470"/>
              </a:avLst>
            </a:prstGeom>
            <a:gradFill rotWithShape="1">
              <a:gsLst>
                <a:gs pos="0">
                  <a:srgbClr val="00FFCC"/>
                </a:gs>
                <a:gs pos="100000">
                  <a:srgbClr val="00FFCC">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00FFCC"/>
              </a:extrusionClr>
              <a:contourClr>
                <a:srgbClr val="00FFCC"/>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dirty="0">
                <a:solidFill>
                  <a:srgbClr val="000000"/>
                </a:solidFill>
                <a:latin typeface="HY견고딕" pitchFamily="18" charset="-127"/>
                <a:ea typeface="HY견고딕" pitchFamily="18" charset="-127"/>
              </a:endParaRPr>
            </a:p>
          </p:txBody>
        </p:sp>
        <p:sp>
          <p:nvSpPr>
            <p:cNvPr id="14" name="AutoShape 22">
              <a:extLst>
                <a:ext uri="{FF2B5EF4-FFF2-40B4-BE49-F238E27FC236}">
                  <a16:creationId xmlns:a16="http://schemas.microsoft.com/office/drawing/2014/main" id="{C04C507E-BB6C-6E00-427E-FBA147A19316}"/>
                </a:ext>
              </a:extLst>
            </p:cNvPr>
            <p:cNvSpPr>
              <a:spLocks noChangeArrowheads="1"/>
            </p:cNvSpPr>
            <p:nvPr/>
          </p:nvSpPr>
          <p:spPr bwMode="auto">
            <a:xfrm>
              <a:off x="3395663" y="1885950"/>
              <a:ext cx="1554162" cy="1344613"/>
            </a:xfrm>
            <a:prstGeom prst="hexagon">
              <a:avLst>
                <a:gd name="adj" fmla="val 28896"/>
                <a:gd name="vf" fmla="val 115470"/>
              </a:avLst>
            </a:prstGeom>
            <a:gradFill rotWithShape="1">
              <a:gsLst>
                <a:gs pos="0">
                  <a:srgbClr val="33CCFF"/>
                </a:gs>
                <a:gs pos="100000">
                  <a:srgbClr val="33CCFF">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33CCFF"/>
              </a:extrusionClr>
              <a:contourClr>
                <a:srgbClr val="33CCFF"/>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dirty="0">
                <a:solidFill>
                  <a:srgbClr val="000000"/>
                </a:solidFill>
                <a:latin typeface="HY견고딕" pitchFamily="18" charset="-127"/>
                <a:ea typeface="HY견고딕" pitchFamily="18" charset="-127"/>
              </a:endParaRPr>
            </a:p>
          </p:txBody>
        </p:sp>
        <p:sp>
          <p:nvSpPr>
            <p:cNvPr id="15" name="AutoShape 23">
              <a:extLst>
                <a:ext uri="{FF2B5EF4-FFF2-40B4-BE49-F238E27FC236}">
                  <a16:creationId xmlns:a16="http://schemas.microsoft.com/office/drawing/2014/main" id="{521CD7B6-7D61-8F95-40D8-0EA1D9F5C1FF}"/>
                </a:ext>
              </a:extLst>
            </p:cNvPr>
            <p:cNvSpPr>
              <a:spLocks noChangeArrowheads="1"/>
            </p:cNvSpPr>
            <p:nvPr/>
          </p:nvSpPr>
          <p:spPr bwMode="auto">
            <a:xfrm>
              <a:off x="3395663" y="4575175"/>
              <a:ext cx="1554162" cy="1344613"/>
            </a:xfrm>
            <a:prstGeom prst="hexagon">
              <a:avLst>
                <a:gd name="adj" fmla="val 28896"/>
                <a:gd name="vf" fmla="val 115470"/>
              </a:avLst>
            </a:prstGeom>
            <a:gradFill rotWithShape="1">
              <a:gsLst>
                <a:gs pos="0">
                  <a:srgbClr val="CCFF33"/>
                </a:gs>
                <a:gs pos="100000">
                  <a:srgbClr val="CCFF33">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CCFF33"/>
              </a:extrusionClr>
              <a:contourClr>
                <a:srgbClr val="CCFF33"/>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dirty="0">
                <a:solidFill>
                  <a:srgbClr val="000000"/>
                </a:solidFill>
                <a:latin typeface="HY견고딕" pitchFamily="18" charset="-127"/>
                <a:ea typeface="HY견고딕" pitchFamily="18" charset="-127"/>
              </a:endParaRPr>
            </a:p>
          </p:txBody>
        </p:sp>
        <p:sp>
          <p:nvSpPr>
            <p:cNvPr id="16" name="AutoShape 24">
              <a:extLst>
                <a:ext uri="{FF2B5EF4-FFF2-40B4-BE49-F238E27FC236}">
                  <a16:creationId xmlns:a16="http://schemas.microsoft.com/office/drawing/2014/main" id="{D70BCB88-3730-6AF4-7632-5229FBD34554}"/>
                </a:ext>
              </a:extLst>
            </p:cNvPr>
            <p:cNvSpPr>
              <a:spLocks noChangeArrowheads="1"/>
            </p:cNvSpPr>
            <p:nvPr/>
          </p:nvSpPr>
          <p:spPr bwMode="auto">
            <a:xfrm>
              <a:off x="4545013" y="3903663"/>
              <a:ext cx="1555750" cy="1344612"/>
            </a:xfrm>
            <a:prstGeom prst="hexagon">
              <a:avLst>
                <a:gd name="adj" fmla="val 28926"/>
                <a:gd name="vf" fmla="val 115470"/>
              </a:avLst>
            </a:prstGeom>
            <a:gradFill rotWithShape="1">
              <a:gsLst>
                <a:gs pos="0">
                  <a:srgbClr val="FF9999"/>
                </a:gs>
                <a:gs pos="100000">
                  <a:srgbClr val="FF9999">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FF9999"/>
              </a:extrusionClr>
              <a:contourClr>
                <a:srgbClr val="FF99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b="1" dirty="0">
                <a:solidFill>
                  <a:srgbClr val="000000"/>
                </a:solidFill>
                <a:latin typeface="Arial" panose="020B0604020202020204" pitchFamily="34" charset="0"/>
              </a:endParaRPr>
            </a:p>
          </p:txBody>
        </p:sp>
        <p:sp>
          <p:nvSpPr>
            <p:cNvPr id="17" name="AutoShape 25">
              <a:extLst>
                <a:ext uri="{FF2B5EF4-FFF2-40B4-BE49-F238E27FC236}">
                  <a16:creationId xmlns:a16="http://schemas.microsoft.com/office/drawing/2014/main" id="{1FA4E2E5-B1F4-6CA0-381C-43B3208A0CE7}"/>
                </a:ext>
              </a:extLst>
            </p:cNvPr>
            <p:cNvSpPr>
              <a:spLocks noChangeArrowheads="1"/>
            </p:cNvSpPr>
            <p:nvPr/>
          </p:nvSpPr>
          <p:spPr bwMode="auto">
            <a:xfrm>
              <a:off x="4545013" y="2559050"/>
              <a:ext cx="1555750" cy="1344613"/>
            </a:xfrm>
            <a:prstGeom prst="hexagon">
              <a:avLst>
                <a:gd name="adj" fmla="val 28926"/>
                <a:gd name="vf" fmla="val 115470"/>
              </a:avLst>
            </a:prstGeom>
            <a:gradFill rotWithShape="1">
              <a:gsLst>
                <a:gs pos="0">
                  <a:srgbClr val="FFFF99"/>
                </a:gs>
                <a:gs pos="100000">
                  <a:srgbClr val="FFFF99">
                    <a:gamma/>
                    <a:shade val="46275"/>
                    <a:invGamma/>
                  </a:srgbClr>
                </a:gs>
              </a:gsLst>
              <a:path path="rect">
                <a:fillToRect r="100000" b="100000"/>
              </a:path>
            </a:gradFill>
            <a:ln>
              <a:noFill/>
            </a:ln>
            <a:effectLst/>
            <a:scene3d>
              <a:camera prst="legacyObliqueTopRight"/>
              <a:lightRig rig="legacyFlat3" dir="b"/>
            </a:scene3d>
            <a:sp3d extrusionH="227000" prstMaterial="legacyMatte">
              <a:bevelT w="13500" h="13500" prst="angle"/>
              <a:bevelB w="13500" h="13500" prst="angle"/>
              <a:extrusionClr>
                <a:srgbClr val="FFFF99"/>
              </a:extrusionClr>
              <a:contourClr>
                <a:srgbClr val="FFFF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ko-KR" sz="1400" b="1" dirty="0">
                <a:solidFill>
                  <a:srgbClr val="000000"/>
                </a:solidFill>
                <a:latin typeface="Arial" panose="020B0604020202020204" pitchFamily="34" charset="0"/>
              </a:endParaRPr>
            </a:p>
          </p:txBody>
        </p:sp>
        <p:sp>
          <p:nvSpPr>
            <p:cNvPr id="18" name="AutoShape 26">
              <a:extLst>
                <a:ext uri="{FF2B5EF4-FFF2-40B4-BE49-F238E27FC236}">
                  <a16:creationId xmlns:a16="http://schemas.microsoft.com/office/drawing/2014/main" id="{6B7F7A8D-2FB5-2339-279D-F2E4591A5E34}"/>
                </a:ext>
              </a:extLst>
            </p:cNvPr>
            <p:cNvSpPr>
              <a:spLocks noChangeArrowheads="1"/>
            </p:cNvSpPr>
            <p:nvPr/>
          </p:nvSpPr>
          <p:spPr bwMode="auto">
            <a:xfrm>
              <a:off x="3219450" y="3040063"/>
              <a:ext cx="1941513" cy="1681162"/>
            </a:xfrm>
            <a:prstGeom prst="hexagon">
              <a:avLst>
                <a:gd name="adj" fmla="val 28872"/>
                <a:gd name="vf" fmla="val 115470"/>
              </a:avLst>
            </a:prstGeom>
            <a:solidFill>
              <a:srgbClr val="006666">
                <a:alpha val="50000"/>
              </a:srgbClr>
            </a:solidFill>
            <a:ln w="9525">
              <a:solidFill>
                <a:srgbClr val="CCCCFF"/>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ko-KR" dirty="0">
                <a:solidFill>
                  <a:srgbClr val="FFFFFF"/>
                </a:solidFill>
                <a:latin typeface="HY견고딕" pitchFamily="18" charset="-127"/>
                <a:ea typeface="HY견고딕" pitchFamily="18" charset="-127"/>
              </a:endParaRPr>
            </a:p>
            <a:p>
              <a:pPr algn="ctr"/>
              <a:endParaRPr lang="en-US" altLang="ko-KR" sz="2400" dirty="0">
                <a:solidFill>
                  <a:srgbClr val="000000"/>
                </a:solidFill>
                <a:latin typeface="Times New Roman" panose="02020603050405020304" pitchFamily="18" charset="0"/>
              </a:endParaRPr>
            </a:p>
          </p:txBody>
        </p:sp>
        <p:sp>
          <p:nvSpPr>
            <p:cNvPr id="19" name="Text Box 28">
              <a:extLst>
                <a:ext uri="{FF2B5EF4-FFF2-40B4-BE49-F238E27FC236}">
                  <a16:creationId xmlns:a16="http://schemas.microsoft.com/office/drawing/2014/main" id="{B028B71D-F9F4-0C28-6CB3-95A3413FC74F}"/>
                </a:ext>
              </a:extLst>
            </p:cNvPr>
            <p:cNvSpPr txBox="1">
              <a:spLocks noChangeArrowheads="1"/>
            </p:cNvSpPr>
            <p:nvPr/>
          </p:nvSpPr>
          <p:spPr bwMode="auto">
            <a:xfrm>
              <a:off x="6273209" y="3302787"/>
              <a:ext cx="2238497" cy="36375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400" b="1" dirty="0">
                  <a:ln w="9525">
                    <a:solidFill>
                      <a:schemeClr val="tx1"/>
                    </a:solidFill>
                  </a:ln>
                  <a:solidFill>
                    <a:srgbClr val="FFFFFF"/>
                  </a:solidFill>
                  <a:effectLst>
                    <a:outerShdw blurRad="38100" dist="38100" dir="2700000" algn="tl">
                      <a:srgbClr val="000000">
                        <a:alpha val="43137"/>
                      </a:srgbClr>
                    </a:outerShdw>
                  </a:effectLst>
                  <a:latin typeface="Arial Black" panose="020B0A04020102020204" pitchFamily="34" charset="0"/>
                </a:rPr>
                <a:t>INFORMACIÓN</a:t>
              </a:r>
            </a:p>
          </p:txBody>
        </p:sp>
        <p:sp>
          <p:nvSpPr>
            <p:cNvPr id="20" name="Text Box 29">
              <a:extLst>
                <a:ext uri="{FF2B5EF4-FFF2-40B4-BE49-F238E27FC236}">
                  <a16:creationId xmlns:a16="http://schemas.microsoft.com/office/drawing/2014/main" id="{9AF348CD-DDAF-F20C-75C2-82DE65932439}"/>
                </a:ext>
              </a:extLst>
            </p:cNvPr>
            <p:cNvSpPr txBox="1">
              <a:spLocks noChangeArrowheads="1"/>
            </p:cNvSpPr>
            <p:nvPr/>
          </p:nvSpPr>
          <p:spPr bwMode="auto">
            <a:xfrm>
              <a:off x="617560" y="3337519"/>
              <a:ext cx="1111605" cy="36375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400" b="1" dirty="0">
                  <a:ln>
                    <a:solidFill>
                      <a:sysClr val="windowText" lastClr="000000"/>
                    </a:solidFill>
                  </a:ln>
                  <a:solidFill>
                    <a:srgbClr val="FFFFFF"/>
                  </a:solidFill>
                  <a:effectLst>
                    <a:outerShdw blurRad="38100" dist="38100" dir="2700000" algn="tl">
                      <a:srgbClr val="000000">
                        <a:alpha val="43137"/>
                      </a:srgbClr>
                    </a:outerShdw>
                  </a:effectLst>
                  <a:latin typeface="Arial Black" panose="020B0A04020102020204" pitchFamily="34" charset="0"/>
                </a:rPr>
                <a:t>DATOS</a:t>
              </a:r>
            </a:p>
          </p:txBody>
        </p:sp>
      </p:grpSp>
      <p:sp>
        <p:nvSpPr>
          <p:cNvPr id="22" name="CuadroTexto 21">
            <a:extLst>
              <a:ext uri="{FF2B5EF4-FFF2-40B4-BE49-F238E27FC236}">
                <a16:creationId xmlns:a16="http://schemas.microsoft.com/office/drawing/2014/main" id="{F39BCD03-2BB0-AA24-D879-3C4CD2A05723}"/>
              </a:ext>
            </a:extLst>
          </p:cNvPr>
          <p:cNvSpPr txBox="1"/>
          <p:nvPr/>
        </p:nvSpPr>
        <p:spPr>
          <a:xfrm>
            <a:off x="5224501" y="2788156"/>
            <a:ext cx="1428661" cy="369332"/>
          </a:xfrm>
          <a:prstGeom prst="rect">
            <a:avLst/>
          </a:prstGeom>
          <a:noFill/>
        </p:spPr>
        <p:txBody>
          <a:bodyPr wrap="none" rtlCol="0">
            <a:spAutoFit/>
          </a:bodyPr>
          <a:lstStyle/>
          <a:p>
            <a:r>
              <a:rPr lang="es-ES" dirty="0"/>
              <a:t>PC SERVIDOR</a:t>
            </a:r>
            <a:endParaRPr lang="es-BO" dirty="0"/>
          </a:p>
        </p:txBody>
      </p:sp>
      <p:sp>
        <p:nvSpPr>
          <p:cNvPr id="23" name="CuadroTexto 22">
            <a:extLst>
              <a:ext uri="{FF2B5EF4-FFF2-40B4-BE49-F238E27FC236}">
                <a16:creationId xmlns:a16="http://schemas.microsoft.com/office/drawing/2014/main" id="{07461B9C-10F6-B9EF-11B7-588C2C0462CD}"/>
              </a:ext>
            </a:extLst>
          </p:cNvPr>
          <p:cNvSpPr txBox="1"/>
          <p:nvPr/>
        </p:nvSpPr>
        <p:spPr>
          <a:xfrm>
            <a:off x="5377130" y="4508837"/>
            <a:ext cx="1225785" cy="369332"/>
          </a:xfrm>
          <a:prstGeom prst="rect">
            <a:avLst/>
          </a:prstGeom>
          <a:noFill/>
        </p:spPr>
        <p:txBody>
          <a:bodyPr wrap="none" rtlCol="0">
            <a:spAutoFit/>
          </a:bodyPr>
          <a:lstStyle/>
          <a:p>
            <a:r>
              <a:rPr lang="es-ES" dirty="0"/>
              <a:t>SOFTWARE</a:t>
            </a:r>
            <a:endParaRPr lang="es-BO" dirty="0"/>
          </a:p>
        </p:txBody>
      </p:sp>
      <p:sp>
        <p:nvSpPr>
          <p:cNvPr id="24" name="CuadroTexto 23">
            <a:extLst>
              <a:ext uri="{FF2B5EF4-FFF2-40B4-BE49-F238E27FC236}">
                <a16:creationId xmlns:a16="http://schemas.microsoft.com/office/drawing/2014/main" id="{D251BA72-05D0-3786-886B-852E18B60EB7}"/>
              </a:ext>
            </a:extLst>
          </p:cNvPr>
          <p:cNvSpPr txBox="1"/>
          <p:nvPr/>
        </p:nvSpPr>
        <p:spPr>
          <a:xfrm>
            <a:off x="5217296" y="4762647"/>
            <a:ext cx="1459047" cy="646331"/>
          </a:xfrm>
          <a:prstGeom prst="rect">
            <a:avLst/>
          </a:prstGeom>
          <a:noFill/>
        </p:spPr>
        <p:txBody>
          <a:bodyPr wrap="square" rtlCol="0">
            <a:spAutoFit/>
          </a:bodyPr>
          <a:lstStyle/>
          <a:p>
            <a:pPr algn="ctr"/>
            <a:r>
              <a:rPr lang="es-ES" dirty="0"/>
              <a:t>SISTEMA OPERATIVO</a:t>
            </a:r>
            <a:endParaRPr lang="es-BO" dirty="0"/>
          </a:p>
        </p:txBody>
      </p:sp>
      <p:sp>
        <p:nvSpPr>
          <p:cNvPr id="25" name="CuadroTexto 24">
            <a:extLst>
              <a:ext uri="{FF2B5EF4-FFF2-40B4-BE49-F238E27FC236}">
                <a16:creationId xmlns:a16="http://schemas.microsoft.com/office/drawing/2014/main" id="{6B0FD0DA-AFB8-F0EB-0BCA-97A4701AB05F}"/>
              </a:ext>
            </a:extLst>
          </p:cNvPr>
          <p:cNvSpPr txBox="1"/>
          <p:nvPr/>
        </p:nvSpPr>
        <p:spPr>
          <a:xfrm>
            <a:off x="3910447" y="5265307"/>
            <a:ext cx="1225785" cy="369332"/>
          </a:xfrm>
          <a:prstGeom prst="rect">
            <a:avLst/>
          </a:prstGeom>
          <a:noFill/>
        </p:spPr>
        <p:txBody>
          <a:bodyPr wrap="none" rtlCol="0">
            <a:spAutoFit/>
          </a:bodyPr>
          <a:lstStyle/>
          <a:p>
            <a:r>
              <a:rPr lang="es-ES" dirty="0"/>
              <a:t>SOFTWARE</a:t>
            </a:r>
            <a:endParaRPr lang="es-BO" dirty="0"/>
          </a:p>
        </p:txBody>
      </p:sp>
      <p:sp>
        <p:nvSpPr>
          <p:cNvPr id="26" name="CuadroTexto 25">
            <a:extLst>
              <a:ext uri="{FF2B5EF4-FFF2-40B4-BE49-F238E27FC236}">
                <a16:creationId xmlns:a16="http://schemas.microsoft.com/office/drawing/2014/main" id="{EDC4C712-8C57-3571-D7F3-35168D897CBD}"/>
              </a:ext>
            </a:extLst>
          </p:cNvPr>
          <p:cNvSpPr txBox="1"/>
          <p:nvPr/>
        </p:nvSpPr>
        <p:spPr>
          <a:xfrm>
            <a:off x="3809144" y="5582425"/>
            <a:ext cx="1459047" cy="369332"/>
          </a:xfrm>
          <a:prstGeom prst="rect">
            <a:avLst/>
          </a:prstGeom>
          <a:noFill/>
        </p:spPr>
        <p:txBody>
          <a:bodyPr wrap="square" rtlCol="0">
            <a:spAutoFit/>
          </a:bodyPr>
          <a:lstStyle/>
          <a:p>
            <a:pPr algn="ctr"/>
            <a:r>
              <a:rPr lang="es-ES" dirty="0"/>
              <a:t>SGBD</a:t>
            </a:r>
            <a:endParaRPr lang="es-BO" dirty="0"/>
          </a:p>
        </p:txBody>
      </p:sp>
      <p:sp>
        <p:nvSpPr>
          <p:cNvPr id="27" name="CuadroTexto 26">
            <a:extLst>
              <a:ext uri="{FF2B5EF4-FFF2-40B4-BE49-F238E27FC236}">
                <a16:creationId xmlns:a16="http://schemas.microsoft.com/office/drawing/2014/main" id="{8B0A052F-5B7E-3ACD-B9A4-DD5E781DA213}"/>
              </a:ext>
            </a:extLst>
          </p:cNvPr>
          <p:cNvSpPr txBox="1"/>
          <p:nvPr/>
        </p:nvSpPr>
        <p:spPr>
          <a:xfrm>
            <a:off x="4118384" y="1916045"/>
            <a:ext cx="873572" cy="369332"/>
          </a:xfrm>
          <a:prstGeom prst="rect">
            <a:avLst/>
          </a:prstGeom>
          <a:noFill/>
        </p:spPr>
        <p:txBody>
          <a:bodyPr wrap="none" rtlCol="0">
            <a:spAutoFit/>
          </a:bodyPr>
          <a:lstStyle/>
          <a:p>
            <a:r>
              <a:rPr lang="es-ES" dirty="0"/>
              <a:t>TABLAS</a:t>
            </a:r>
            <a:endParaRPr lang="es-BO" dirty="0"/>
          </a:p>
        </p:txBody>
      </p:sp>
      <p:sp>
        <p:nvSpPr>
          <p:cNvPr id="29" name="CuadroTexto 28">
            <a:extLst>
              <a:ext uri="{FF2B5EF4-FFF2-40B4-BE49-F238E27FC236}">
                <a16:creationId xmlns:a16="http://schemas.microsoft.com/office/drawing/2014/main" id="{22654E36-DEC4-652F-C29B-68FF21B137A4}"/>
              </a:ext>
            </a:extLst>
          </p:cNvPr>
          <p:cNvSpPr txBox="1"/>
          <p:nvPr/>
        </p:nvSpPr>
        <p:spPr>
          <a:xfrm>
            <a:off x="2563011" y="2773724"/>
            <a:ext cx="1154227" cy="369332"/>
          </a:xfrm>
          <a:prstGeom prst="rect">
            <a:avLst/>
          </a:prstGeom>
          <a:noFill/>
        </p:spPr>
        <p:txBody>
          <a:bodyPr wrap="none" rtlCol="0">
            <a:spAutoFit/>
          </a:bodyPr>
          <a:lstStyle/>
          <a:p>
            <a:r>
              <a:rPr lang="es-ES" dirty="0"/>
              <a:t>USUARIOS</a:t>
            </a:r>
            <a:endParaRPr lang="es-BO" dirty="0"/>
          </a:p>
        </p:txBody>
      </p:sp>
      <p:sp>
        <p:nvSpPr>
          <p:cNvPr id="30" name="Rectángulo: esquinas redondeadas 29">
            <a:extLst>
              <a:ext uri="{FF2B5EF4-FFF2-40B4-BE49-F238E27FC236}">
                <a16:creationId xmlns:a16="http://schemas.microsoft.com/office/drawing/2014/main" id="{7EB8F22C-D717-84E1-3316-A2A13A4BEF98}"/>
              </a:ext>
            </a:extLst>
          </p:cNvPr>
          <p:cNvSpPr/>
          <p:nvPr/>
        </p:nvSpPr>
        <p:spPr>
          <a:xfrm>
            <a:off x="1545021" y="1411922"/>
            <a:ext cx="5536499" cy="537495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31" name="Flecha: a la derecha 30">
            <a:extLst>
              <a:ext uri="{FF2B5EF4-FFF2-40B4-BE49-F238E27FC236}">
                <a16:creationId xmlns:a16="http://schemas.microsoft.com/office/drawing/2014/main" id="{6C1B65A2-3B80-57C6-1F4A-EAE7AFBB4834}"/>
              </a:ext>
            </a:extLst>
          </p:cNvPr>
          <p:cNvSpPr/>
          <p:nvPr/>
        </p:nvSpPr>
        <p:spPr>
          <a:xfrm>
            <a:off x="689415" y="3797261"/>
            <a:ext cx="855606" cy="686203"/>
          </a:xfrm>
          <a:prstGeom prst="rightArrow">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33" name="Flecha: a la derecha 32">
            <a:extLst>
              <a:ext uri="{FF2B5EF4-FFF2-40B4-BE49-F238E27FC236}">
                <a16:creationId xmlns:a16="http://schemas.microsoft.com/office/drawing/2014/main" id="{E26413D3-EF88-F8D0-4173-E05E14800A5C}"/>
              </a:ext>
            </a:extLst>
          </p:cNvPr>
          <p:cNvSpPr/>
          <p:nvPr/>
        </p:nvSpPr>
        <p:spPr>
          <a:xfrm>
            <a:off x="7099339" y="3791859"/>
            <a:ext cx="855606" cy="686203"/>
          </a:xfrm>
          <a:prstGeom prst="rightArrow">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34" name="Gráfico 33" descr="Diana con relleno sólido">
            <a:extLst>
              <a:ext uri="{FF2B5EF4-FFF2-40B4-BE49-F238E27FC236}">
                <a16:creationId xmlns:a16="http://schemas.microsoft.com/office/drawing/2014/main" id="{9D30B1D9-7E03-14A3-6D80-DDED5086E5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6338" y="2384788"/>
            <a:ext cx="914400" cy="914400"/>
          </a:xfrm>
          <a:prstGeom prst="rect">
            <a:avLst/>
          </a:prstGeom>
        </p:spPr>
      </p:pic>
      <p:pic>
        <p:nvPicPr>
          <p:cNvPr id="35" name="Gráfico 34" descr="Ordenador con relleno sólido">
            <a:extLst>
              <a:ext uri="{FF2B5EF4-FFF2-40B4-BE49-F238E27FC236}">
                <a16:creationId xmlns:a16="http://schemas.microsoft.com/office/drawing/2014/main" id="{30035664-8E5E-39AA-E694-042FFE3E04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5801" y="3141833"/>
            <a:ext cx="669844" cy="669844"/>
          </a:xfrm>
          <a:prstGeom prst="rect">
            <a:avLst/>
          </a:prstGeom>
        </p:spPr>
      </p:pic>
      <p:pic>
        <p:nvPicPr>
          <p:cNvPr id="37" name="Gráfico 36" descr="Base de datos con relleno sólido">
            <a:extLst>
              <a:ext uri="{FF2B5EF4-FFF2-40B4-BE49-F238E27FC236}">
                <a16:creationId xmlns:a16="http://schemas.microsoft.com/office/drawing/2014/main" id="{8F8D095B-B769-0C7D-042A-13AD55794A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59894" y="3554823"/>
            <a:ext cx="914400" cy="914400"/>
          </a:xfrm>
          <a:prstGeom prst="rect">
            <a:avLst/>
          </a:prstGeom>
        </p:spPr>
      </p:pic>
      <p:pic>
        <p:nvPicPr>
          <p:cNvPr id="39" name="Gráfico 38" descr="Red social con relleno sólido">
            <a:extLst>
              <a:ext uri="{FF2B5EF4-FFF2-40B4-BE49-F238E27FC236}">
                <a16:creationId xmlns:a16="http://schemas.microsoft.com/office/drawing/2014/main" id="{133DDC27-6AA1-E1B0-F28A-EED14F38FA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5680" y="3106781"/>
            <a:ext cx="914400" cy="914400"/>
          </a:xfrm>
          <a:prstGeom prst="rect">
            <a:avLst/>
          </a:prstGeom>
        </p:spPr>
      </p:pic>
      <p:pic>
        <p:nvPicPr>
          <p:cNvPr id="43" name="Gráfico 42" descr="Cmd (terminal) con relleno sólido">
            <a:extLst>
              <a:ext uri="{FF2B5EF4-FFF2-40B4-BE49-F238E27FC236}">
                <a16:creationId xmlns:a16="http://schemas.microsoft.com/office/drawing/2014/main" id="{6B69ADDA-5FFA-26C2-8D51-150094A1E0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3757" y="5253727"/>
            <a:ext cx="648913" cy="648913"/>
          </a:xfrm>
          <a:prstGeom prst="rect">
            <a:avLst/>
          </a:prstGeom>
        </p:spPr>
      </p:pic>
      <p:pic>
        <p:nvPicPr>
          <p:cNvPr id="45" name="Gráfico 44" descr="Internet con relleno sólido">
            <a:extLst>
              <a:ext uri="{FF2B5EF4-FFF2-40B4-BE49-F238E27FC236}">
                <a16:creationId xmlns:a16="http://schemas.microsoft.com/office/drawing/2014/main" id="{D53AEF3C-C1B3-771A-D939-D5573EA542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74201" y="5841519"/>
            <a:ext cx="914400" cy="914400"/>
          </a:xfrm>
          <a:prstGeom prst="rect">
            <a:avLst/>
          </a:prstGeom>
        </p:spPr>
      </p:pic>
      <p:pic>
        <p:nvPicPr>
          <p:cNvPr id="46" name="Gráfico 45" descr="Base de datos con relleno sólido">
            <a:extLst>
              <a:ext uri="{FF2B5EF4-FFF2-40B4-BE49-F238E27FC236}">
                <a16:creationId xmlns:a16="http://schemas.microsoft.com/office/drawing/2014/main" id="{FCC0A150-D38C-5A0A-2220-FF2832F938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0009" y="6187130"/>
            <a:ext cx="193209" cy="193209"/>
          </a:xfrm>
          <a:prstGeom prst="rect">
            <a:avLst/>
          </a:prstGeom>
        </p:spPr>
      </p:pic>
      <p:sp>
        <p:nvSpPr>
          <p:cNvPr id="63" name="CuadroTexto 62">
            <a:extLst>
              <a:ext uri="{FF2B5EF4-FFF2-40B4-BE49-F238E27FC236}">
                <a16:creationId xmlns:a16="http://schemas.microsoft.com/office/drawing/2014/main" id="{BE9D9F2C-910A-45BF-4E42-0B8BDFB14038}"/>
              </a:ext>
            </a:extLst>
          </p:cNvPr>
          <p:cNvSpPr txBox="1"/>
          <p:nvPr/>
        </p:nvSpPr>
        <p:spPr>
          <a:xfrm>
            <a:off x="2324289" y="203200"/>
            <a:ext cx="7300396"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SISTEMA DE BASES DE DATOS</a:t>
            </a:r>
            <a:endParaRPr lang="es-BO" sz="3600" b="1" dirty="0">
              <a:solidFill>
                <a:srgbClr val="FF0000"/>
              </a:solidFill>
              <a:latin typeface="Montserrat" panose="02000505000000020004" pitchFamily="2" charset="0"/>
            </a:endParaRPr>
          </a:p>
        </p:txBody>
      </p:sp>
      <p:sp>
        <p:nvSpPr>
          <p:cNvPr id="2" name="CuadroTexto 1">
            <a:extLst>
              <a:ext uri="{FF2B5EF4-FFF2-40B4-BE49-F238E27FC236}">
                <a16:creationId xmlns:a16="http://schemas.microsoft.com/office/drawing/2014/main" id="{9B12C0D0-0B4A-A2DB-16BD-E204E25E5C93}"/>
              </a:ext>
            </a:extLst>
          </p:cNvPr>
          <p:cNvSpPr txBox="1"/>
          <p:nvPr/>
        </p:nvSpPr>
        <p:spPr>
          <a:xfrm>
            <a:off x="13835" y="1326297"/>
            <a:ext cx="1852367" cy="523220"/>
          </a:xfrm>
          <a:prstGeom prst="rect">
            <a:avLst/>
          </a:prstGeom>
          <a:noFill/>
        </p:spPr>
        <p:txBody>
          <a:bodyPr wrap="none" rtlCol="0">
            <a:spAutoFit/>
          </a:bodyPr>
          <a:lstStyle/>
          <a:p>
            <a:r>
              <a:rPr lang="es-BO" sz="2800" b="1" dirty="0"/>
              <a:t>CONJUNTO</a:t>
            </a:r>
          </a:p>
        </p:txBody>
      </p:sp>
      <p:sp>
        <p:nvSpPr>
          <p:cNvPr id="44" name="CuadroTexto 43">
            <a:extLst>
              <a:ext uri="{FF2B5EF4-FFF2-40B4-BE49-F238E27FC236}">
                <a16:creationId xmlns:a16="http://schemas.microsoft.com/office/drawing/2014/main" id="{D4F821E7-8D8D-ADD8-8A40-920420D98E2C}"/>
              </a:ext>
            </a:extLst>
          </p:cNvPr>
          <p:cNvSpPr txBox="1"/>
          <p:nvPr/>
        </p:nvSpPr>
        <p:spPr>
          <a:xfrm>
            <a:off x="1667383" y="1892325"/>
            <a:ext cx="1992853" cy="523220"/>
          </a:xfrm>
          <a:prstGeom prst="rect">
            <a:avLst/>
          </a:prstGeom>
          <a:noFill/>
        </p:spPr>
        <p:txBody>
          <a:bodyPr wrap="none" rtlCol="0">
            <a:spAutoFit/>
          </a:bodyPr>
          <a:lstStyle/>
          <a:p>
            <a:r>
              <a:rPr lang="es-BO" sz="2800" b="1" dirty="0"/>
              <a:t>ELEMENTOS</a:t>
            </a:r>
          </a:p>
        </p:txBody>
      </p:sp>
      <p:sp>
        <p:nvSpPr>
          <p:cNvPr id="3" name="CuadroTexto 2">
            <a:extLst>
              <a:ext uri="{FF2B5EF4-FFF2-40B4-BE49-F238E27FC236}">
                <a16:creationId xmlns:a16="http://schemas.microsoft.com/office/drawing/2014/main" id="{B3F911A8-440C-7E03-A4EE-80BCA76BF681}"/>
              </a:ext>
            </a:extLst>
          </p:cNvPr>
          <p:cNvSpPr txBox="1"/>
          <p:nvPr/>
        </p:nvSpPr>
        <p:spPr>
          <a:xfrm rot="16200000">
            <a:off x="2569707" y="3962319"/>
            <a:ext cx="2290755" cy="400110"/>
          </a:xfrm>
          <a:prstGeom prst="rect">
            <a:avLst/>
          </a:prstGeom>
          <a:noFill/>
        </p:spPr>
        <p:txBody>
          <a:bodyPr wrap="none" rtlCol="0">
            <a:spAutoFit/>
          </a:bodyPr>
          <a:lstStyle/>
          <a:p>
            <a:r>
              <a:rPr lang="es-BO" sz="2000" b="1" dirty="0">
                <a:effectLst>
                  <a:outerShdw blurRad="38100" dist="38100" dir="2700000" algn="tl">
                    <a:srgbClr val="000000">
                      <a:alpha val="43137"/>
                    </a:srgbClr>
                  </a:outerShdw>
                </a:effectLst>
              </a:rPr>
              <a:t>ALMACENAMIENTO</a:t>
            </a:r>
          </a:p>
        </p:txBody>
      </p:sp>
      <p:sp>
        <p:nvSpPr>
          <p:cNvPr id="51" name="CuadroTexto 50">
            <a:extLst>
              <a:ext uri="{FF2B5EF4-FFF2-40B4-BE49-F238E27FC236}">
                <a16:creationId xmlns:a16="http://schemas.microsoft.com/office/drawing/2014/main" id="{0821C321-1B34-5128-94EC-E430E44E0287}"/>
              </a:ext>
            </a:extLst>
          </p:cNvPr>
          <p:cNvSpPr txBox="1"/>
          <p:nvPr/>
        </p:nvSpPr>
        <p:spPr>
          <a:xfrm>
            <a:off x="3951038" y="2973237"/>
            <a:ext cx="1189556" cy="400110"/>
          </a:xfrm>
          <a:prstGeom prst="rect">
            <a:avLst/>
          </a:prstGeom>
          <a:noFill/>
        </p:spPr>
        <p:txBody>
          <a:bodyPr wrap="none" rtlCol="0">
            <a:spAutoFit/>
          </a:bodyPr>
          <a:lstStyle/>
          <a:p>
            <a:r>
              <a:rPr lang="es-BO" sz="2000" b="1" dirty="0">
                <a:effectLst>
                  <a:outerShdw blurRad="38100" dist="38100" dir="2700000" algn="tl">
                    <a:srgbClr val="000000">
                      <a:alpha val="43137"/>
                    </a:srgbClr>
                  </a:outerShdw>
                </a:effectLst>
              </a:rPr>
              <a:t>PROCESO</a:t>
            </a:r>
          </a:p>
        </p:txBody>
      </p:sp>
      <p:sp>
        <p:nvSpPr>
          <p:cNvPr id="52" name="CuadroTexto 51">
            <a:extLst>
              <a:ext uri="{FF2B5EF4-FFF2-40B4-BE49-F238E27FC236}">
                <a16:creationId xmlns:a16="http://schemas.microsoft.com/office/drawing/2014/main" id="{5BED0449-36A2-7FAD-600D-3B893D6590C3}"/>
              </a:ext>
            </a:extLst>
          </p:cNvPr>
          <p:cNvSpPr txBox="1"/>
          <p:nvPr/>
        </p:nvSpPr>
        <p:spPr>
          <a:xfrm rot="16200000">
            <a:off x="4190272" y="3967721"/>
            <a:ext cx="2121991" cy="400110"/>
          </a:xfrm>
          <a:prstGeom prst="rect">
            <a:avLst/>
          </a:prstGeom>
          <a:noFill/>
        </p:spPr>
        <p:txBody>
          <a:bodyPr wrap="none" rtlCol="0">
            <a:spAutoFit/>
          </a:bodyPr>
          <a:lstStyle/>
          <a:p>
            <a:r>
              <a:rPr lang="es-BO" sz="2000" b="1" dirty="0">
                <a:effectLst>
                  <a:outerShdw blurRad="38100" dist="38100" dir="2700000" algn="tl">
                    <a:srgbClr val="000000">
                      <a:alpha val="43137"/>
                    </a:srgbClr>
                  </a:outerShdw>
                </a:effectLst>
              </a:rPr>
              <a:t>ADMINISTRACI</a:t>
            </a:r>
            <a:r>
              <a:rPr lang="es-ES" sz="2000" b="1" dirty="0">
                <a:effectLst>
                  <a:outerShdw blurRad="38100" dist="38100" dir="2700000" algn="tl">
                    <a:srgbClr val="000000">
                      <a:alpha val="43137"/>
                    </a:srgbClr>
                  </a:outerShdw>
                </a:effectLst>
              </a:rPr>
              <a:t>ÓN</a:t>
            </a:r>
            <a:endParaRPr lang="es-BO" sz="2000" b="1" dirty="0">
              <a:effectLst>
                <a:outerShdw blurRad="38100" dist="38100" dir="2700000" algn="tl">
                  <a:srgbClr val="000000">
                    <a:alpha val="43137"/>
                  </a:srgbClr>
                </a:outerShdw>
              </a:effectLst>
            </a:endParaRPr>
          </a:p>
        </p:txBody>
      </p:sp>
      <p:sp>
        <p:nvSpPr>
          <p:cNvPr id="53" name="Text Box 29">
            <a:extLst>
              <a:ext uri="{FF2B5EF4-FFF2-40B4-BE49-F238E27FC236}">
                <a16:creationId xmlns:a16="http://schemas.microsoft.com/office/drawing/2014/main" id="{B62FCB6E-F051-EFC4-70BD-4F8A16C5B5FB}"/>
              </a:ext>
            </a:extLst>
          </p:cNvPr>
          <p:cNvSpPr txBox="1">
            <a:spLocks noChangeArrowheads="1"/>
          </p:cNvSpPr>
          <p:nvPr/>
        </p:nvSpPr>
        <p:spPr bwMode="auto">
          <a:xfrm>
            <a:off x="4006371" y="4352757"/>
            <a:ext cx="1129861" cy="40011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dirty="0">
                <a:ln>
                  <a:solidFill>
                    <a:sysClr val="windowText" lastClr="000000"/>
                  </a:solidFill>
                </a:ln>
                <a:solidFill>
                  <a:srgbClr val="FFFFFF"/>
                </a:solidFill>
                <a:effectLst>
                  <a:outerShdw blurRad="38100" dist="38100" dir="2700000" algn="tl">
                    <a:srgbClr val="000000">
                      <a:alpha val="43137"/>
                    </a:srgbClr>
                  </a:outerShdw>
                </a:effectLst>
                <a:latin typeface="Arial Black" panose="020B0A04020102020204" pitchFamily="34" charset="0"/>
              </a:rPr>
              <a:t>DATOS</a:t>
            </a:r>
          </a:p>
        </p:txBody>
      </p:sp>
      <p:pic>
        <p:nvPicPr>
          <p:cNvPr id="5" name="Gráfico 4" descr="Jerarquía contorno">
            <a:extLst>
              <a:ext uri="{FF2B5EF4-FFF2-40B4-BE49-F238E27FC236}">
                <a16:creationId xmlns:a16="http://schemas.microsoft.com/office/drawing/2014/main" id="{4DD66A0F-DA86-679B-29A9-229199E976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6321" y="4478062"/>
            <a:ext cx="914400" cy="914400"/>
          </a:xfrm>
          <a:prstGeom prst="rect">
            <a:avLst/>
          </a:prstGeom>
        </p:spPr>
      </p:pic>
      <p:sp>
        <p:nvSpPr>
          <p:cNvPr id="6" name="CuadroTexto 5">
            <a:extLst>
              <a:ext uri="{FF2B5EF4-FFF2-40B4-BE49-F238E27FC236}">
                <a16:creationId xmlns:a16="http://schemas.microsoft.com/office/drawing/2014/main" id="{319A23B8-331B-EBDA-A5F6-506BA845ABC3}"/>
              </a:ext>
            </a:extLst>
          </p:cNvPr>
          <p:cNvSpPr txBox="1"/>
          <p:nvPr/>
        </p:nvSpPr>
        <p:spPr>
          <a:xfrm>
            <a:off x="7381265" y="2059069"/>
            <a:ext cx="1228028" cy="400110"/>
          </a:xfrm>
          <a:prstGeom prst="rect">
            <a:avLst/>
          </a:prstGeom>
          <a:noFill/>
        </p:spPr>
        <p:txBody>
          <a:bodyPr wrap="none" rtlCol="0">
            <a:spAutoFit/>
          </a:bodyPr>
          <a:lstStyle/>
          <a:p>
            <a:r>
              <a:rPr lang="es-ES" sz="2000" b="1" dirty="0"/>
              <a:t>OBJETIVO</a:t>
            </a:r>
            <a:endParaRPr lang="es-BO" sz="2000" b="1" dirty="0"/>
          </a:p>
        </p:txBody>
      </p:sp>
      <p:sp>
        <p:nvSpPr>
          <p:cNvPr id="55" name="CuadroTexto 54">
            <a:extLst>
              <a:ext uri="{FF2B5EF4-FFF2-40B4-BE49-F238E27FC236}">
                <a16:creationId xmlns:a16="http://schemas.microsoft.com/office/drawing/2014/main" id="{97E69380-4772-895E-52ED-1830DFC9D510}"/>
              </a:ext>
            </a:extLst>
          </p:cNvPr>
          <p:cNvSpPr txBox="1"/>
          <p:nvPr/>
        </p:nvSpPr>
        <p:spPr>
          <a:xfrm>
            <a:off x="7110724" y="5383306"/>
            <a:ext cx="1875513" cy="400110"/>
          </a:xfrm>
          <a:prstGeom prst="rect">
            <a:avLst/>
          </a:prstGeom>
          <a:noFill/>
        </p:spPr>
        <p:txBody>
          <a:bodyPr wrap="none" rtlCol="0">
            <a:spAutoFit/>
          </a:bodyPr>
          <a:lstStyle/>
          <a:p>
            <a:r>
              <a:rPr lang="es-ES" sz="2000" b="1" dirty="0"/>
              <a:t>ORGANIZACIÓN</a:t>
            </a:r>
            <a:endParaRPr lang="es-BO" sz="2000" b="1" dirty="0"/>
          </a:p>
        </p:txBody>
      </p:sp>
      <p:grpSp>
        <p:nvGrpSpPr>
          <p:cNvPr id="57" name="Grupo 56">
            <a:extLst>
              <a:ext uri="{FF2B5EF4-FFF2-40B4-BE49-F238E27FC236}">
                <a16:creationId xmlns:a16="http://schemas.microsoft.com/office/drawing/2014/main" id="{50831671-4132-25B4-9E7C-B363AC8104E0}"/>
              </a:ext>
            </a:extLst>
          </p:cNvPr>
          <p:cNvGrpSpPr/>
          <p:nvPr/>
        </p:nvGrpSpPr>
        <p:grpSpPr>
          <a:xfrm>
            <a:off x="4107619" y="2329087"/>
            <a:ext cx="850422" cy="594426"/>
            <a:chOff x="9978013" y="3157581"/>
            <a:chExt cx="1281604" cy="996675"/>
          </a:xfrm>
          <a:solidFill>
            <a:schemeClr val="bg1"/>
          </a:solidFill>
        </p:grpSpPr>
        <p:sp>
          <p:nvSpPr>
            <p:cNvPr id="59" name="Rectángulo 58">
              <a:extLst>
                <a:ext uri="{FF2B5EF4-FFF2-40B4-BE49-F238E27FC236}">
                  <a16:creationId xmlns:a16="http://schemas.microsoft.com/office/drawing/2014/main" id="{DDBEC097-8685-E4EC-2B37-08BDB1B80FA9}"/>
                </a:ext>
              </a:extLst>
            </p:cNvPr>
            <p:cNvSpPr/>
            <p:nvPr/>
          </p:nvSpPr>
          <p:spPr>
            <a:xfrm>
              <a:off x="9978013" y="3157581"/>
              <a:ext cx="401934" cy="447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2" name="Rectángulo 61">
              <a:extLst>
                <a:ext uri="{FF2B5EF4-FFF2-40B4-BE49-F238E27FC236}">
                  <a16:creationId xmlns:a16="http://schemas.microsoft.com/office/drawing/2014/main" id="{6506AD48-DE7E-E9E4-DBBD-FC1B587FEB2F}"/>
                </a:ext>
              </a:extLst>
            </p:cNvPr>
            <p:cNvSpPr/>
            <p:nvPr/>
          </p:nvSpPr>
          <p:spPr>
            <a:xfrm>
              <a:off x="10857683" y="3157581"/>
              <a:ext cx="401934" cy="447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4" name="Rectángulo 63">
              <a:extLst>
                <a:ext uri="{FF2B5EF4-FFF2-40B4-BE49-F238E27FC236}">
                  <a16:creationId xmlns:a16="http://schemas.microsoft.com/office/drawing/2014/main" id="{799D8A63-2AB7-33A7-8518-E5FE623BC372}"/>
                </a:ext>
              </a:extLst>
            </p:cNvPr>
            <p:cNvSpPr/>
            <p:nvPr/>
          </p:nvSpPr>
          <p:spPr>
            <a:xfrm>
              <a:off x="10425269" y="3707102"/>
              <a:ext cx="401934" cy="447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65" name="Rombo 64">
              <a:extLst>
                <a:ext uri="{FF2B5EF4-FFF2-40B4-BE49-F238E27FC236}">
                  <a16:creationId xmlns:a16="http://schemas.microsoft.com/office/drawing/2014/main" id="{C843D3A5-310F-9D4A-BBD9-A9E6333C8C91}"/>
                </a:ext>
              </a:extLst>
            </p:cNvPr>
            <p:cNvSpPr/>
            <p:nvPr/>
          </p:nvSpPr>
          <p:spPr>
            <a:xfrm>
              <a:off x="10510392" y="3230769"/>
              <a:ext cx="216846" cy="306480"/>
            </a:xfrm>
            <a:prstGeom prst="diamond">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cxnSp>
          <p:nvCxnSpPr>
            <p:cNvPr id="66" name="Conector recto 65">
              <a:extLst>
                <a:ext uri="{FF2B5EF4-FFF2-40B4-BE49-F238E27FC236}">
                  <a16:creationId xmlns:a16="http://schemas.microsoft.com/office/drawing/2014/main" id="{BDE464B5-A1B0-1C4C-DF55-3E6AAAA47264}"/>
                </a:ext>
              </a:extLst>
            </p:cNvPr>
            <p:cNvCxnSpPr>
              <a:stCxn id="65" idx="2"/>
              <a:endCxn id="64" idx="0"/>
            </p:cNvCxnSpPr>
            <p:nvPr/>
          </p:nvCxnSpPr>
          <p:spPr>
            <a:xfrm>
              <a:off x="10618815" y="3537249"/>
              <a:ext cx="7421" cy="169853"/>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3A86AFAF-0F23-705E-DCE5-2391F84D838A}"/>
                </a:ext>
              </a:extLst>
            </p:cNvPr>
            <p:cNvCxnSpPr>
              <a:stCxn id="65" idx="3"/>
              <a:endCxn id="62" idx="1"/>
            </p:cNvCxnSpPr>
            <p:nvPr/>
          </p:nvCxnSpPr>
          <p:spPr>
            <a:xfrm flipV="1">
              <a:off x="10727238" y="3381158"/>
              <a:ext cx="130445" cy="285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6C1FFCF8-6992-D8F6-20C8-9C74DF294C68}"/>
                </a:ext>
              </a:extLst>
            </p:cNvPr>
            <p:cNvCxnSpPr>
              <a:stCxn id="65" idx="1"/>
              <a:endCxn id="59" idx="3"/>
            </p:cNvCxnSpPr>
            <p:nvPr/>
          </p:nvCxnSpPr>
          <p:spPr>
            <a:xfrm flipH="1" flipV="1">
              <a:off x="10379947" y="3381158"/>
              <a:ext cx="130445" cy="285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CuadroTexto 68">
            <a:extLst>
              <a:ext uri="{FF2B5EF4-FFF2-40B4-BE49-F238E27FC236}">
                <a16:creationId xmlns:a16="http://schemas.microsoft.com/office/drawing/2014/main" id="{DD72EB54-E108-1A61-2F32-C9FFD211E54A}"/>
              </a:ext>
            </a:extLst>
          </p:cNvPr>
          <p:cNvSpPr txBox="1"/>
          <p:nvPr/>
        </p:nvSpPr>
        <p:spPr>
          <a:xfrm>
            <a:off x="1903942" y="4656299"/>
            <a:ext cx="1816523" cy="369332"/>
          </a:xfrm>
          <a:prstGeom prst="rect">
            <a:avLst/>
          </a:prstGeom>
          <a:noFill/>
        </p:spPr>
        <p:txBody>
          <a:bodyPr wrap="none" rtlCol="0">
            <a:spAutoFit/>
          </a:bodyPr>
          <a:lstStyle/>
          <a:p>
            <a:r>
              <a:rPr lang="es-ES" dirty="0"/>
              <a:t>ADMINISTRADOR</a:t>
            </a:r>
            <a:endParaRPr lang="es-BO" dirty="0"/>
          </a:p>
        </p:txBody>
      </p:sp>
      <p:sp>
        <p:nvSpPr>
          <p:cNvPr id="70" name="CuadroTexto 69">
            <a:extLst>
              <a:ext uri="{FF2B5EF4-FFF2-40B4-BE49-F238E27FC236}">
                <a16:creationId xmlns:a16="http://schemas.microsoft.com/office/drawing/2014/main" id="{601602EA-6106-CBBA-90C5-DD4087D88729}"/>
              </a:ext>
            </a:extLst>
          </p:cNvPr>
          <p:cNvSpPr txBox="1"/>
          <p:nvPr/>
        </p:nvSpPr>
        <p:spPr>
          <a:xfrm>
            <a:off x="2655489" y="4943325"/>
            <a:ext cx="452368" cy="369332"/>
          </a:xfrm>
          <a:prstGeom prst="rect">
            <a:avLst/>
          </a:prstGeom>
          <a:noFill/>
        </p:spPr>
        <p:txBody>
          <a:bodyPr wrap="none" rtlCol="0">
            <a:spAutoFit/>
          </a:bodyPr>
          <a:lstStyle/>
          <a:p>
            <a:r>
              <a:rPr lang="es-ES" dirty="0"/>
              <a:t>BD</a:t>
            </a:r>
            <a:endParaRPr lang="es-BO" dirty="0"/>
          </a:p>
        </p:txBody>
      </p:sp>
      <p:sp>
        <p:nvSpPr>
          <p:cNvPr id="71" name="CuadroTexto 70">
            <a:extLst>
              <a:ext uri="{FF2B5EF4-FFF2-40B4-BE49-F238E27FC236}">
                <a16:creationId xmlns:a16="http://schemas.microsoft.com/office/drawing/2014/main" id="{412DC960-1FE6-2141-C573-5A1D2BDD9FD3}"/>
              </a:ext>
            </a:extLst>
          </p:cNvPr>
          <p:cNvSpPr txBox="1"/>
          <p:nvPr/>
        </p:nvSpPr>
        <p:spPr>
          <a:xfrm>
            <a:off x="2512064" y="4383535"/>
            <a:ext cx="1048429" cy="369332"/>
          </a:xfrm>
          <a:prstGeom prst="rect">
            <a:avLst/>
          </a:prstGeom>
          <a:noFill/>
        </p:spPr>
        <p:txBody>
          <a:bodyPr wrap="none" rtlCol="0">
            <a:spAutoFit/>
          </a:bodyPr>
          <a:lstStyle/>
          <a:p>
            <a:r>
              <a:rPr lang="es-ES" dirty="0"/>
              <a:t>USUARIO</a:t>
            </a:r>
            <a:endParaRPr lang="es-BO" dirty="0"/>
          </a:p>
        </p:txBody>
      </p:sp>
      <p:pic>
        <p:nvPicPr>
          <p:cNvPr id="8" name="Gráfico 7" descr="Corona de usuario hombre contorno">
            <a:extLst>
              <a:ext uri="{FF2B5EF4-FFF2-40B4-BE49-F238E27FC236}">
                <a16:creationId xmlns:a16="http://schemas.microsoft.com/office/drawing/2014/main" id="{21D02410-8262-AD2D-539A-AB306E0E14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09513" y="5260957"/>
            <a:ext cx="484316" cy="484316"/>
          </a:xfrm>
          <a:prstGeom prst="rect">
            <a:avLst/>
          </a:prstGeom>
        </p:spPr>
      </p:pic>
      <p:pic>
        <p:nvPicPr>
          <p:cNvPr id="72" name="Gráfico 71" descr="Base de datos con relleno sólido">
            <a:extLst>
              <a:ext uri="{FF2B5EF4-FFF2-40B4-BE49-F238E27FC236}">
                <a16:creationId xmlns:a16="http://schemas.microsoft.com/office/drawing/2014/main" id="{43709EBB-1611-0087-972C-003387D60F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1656" y="4478562"/>
            <a:ext cx="656248" cy="656248"/>
          </a:xfrm>
          <a:prstGeom prst="rect">
            <a:avLst/>
          </a:prstGeom>
        </p:spPr>
      </p:pic>
      <p:pic>
        <p:nvPicPr>
          <p:cNvPr id="73" name="Gráfico 72" descr="Ordenador con relleno sólido">
            <a:extLst>
              <a:ext uri="{FF2B5EF4-FFF2-40B4-BE49-F238E27FC236}">
                <a16:creationId xmlns:a16="http://schemas.microsoft.com/office/drawing/2014/main" id="{0F84916D-0CC7-F4E8-EDC2-833FF1D6F7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6070" y="5158238"/>
            <a:ext cx="669844" cy="669844"/>
          </a:xfrm>
          <a:prstGeom prst="rect">
            <a:avLst/>
          </a:prstGeom>
        </p:spPr>
      </p:pic>
      <p:pic>
        <p:nvPicPr>
          <p:cNvPr id="74" name="Gráfico 73" descr="Base de datos con relleno sólido">
            <a:extLst>
              <a:ext uri="{FF2B5EF4-FFF2-40B4-BE49-F238E27FC236}">
                <a16:creationId xmlns:a16="http://schemas.microsoft.com/office/drawing/2014/main" id="{061A3F8F-B0B7-8289-264F-8E84EB4E30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1554" y="5355162"/>
            <a:ext cx="193209" cy="193209"/>
          </a:xfrm>
          <a:prstGeom prst="rect">
            <a:avLst/>
          </a:prstGeom>
        </p:spPr>
      </p:pic>
      <p:sp>
        <p:nvSpPr>
          <p:cNvPr id="75" name="CuadroTexto 74">
            <a:extLst>
              <a:ext uri="{FF2B5EF4-FFF2-40B4-BE49-F238E27FC236}">
                <a16:creationId xmlns:a16="http://schemas.microsoft.com/office/drawing/2014/main" id="{36F85E6D-7F38-8F5E-3735-6788DB6CC396}"/>
              </a:ext>
            </a:extLst>
          </p:cNvPr>
          <p:cNvSpPr txBox="1"/>
          <p:nvPr/>
        </p:nvSpPr>
        <p:spPr>
          <a:xfrm>
            <a:off x="1680369" y="1547147"/>
            <a:ext cx="2530116" cy="523220"/>
          </a:xfrm>
          <a:prstGeom prst="rect">
            <a:avLst/>
          </a:prstGeom>
          <a:noFill/>
        </p:spPr>
        <p:txBody>
          <a:bodyPr wrap="none" rtlCol="0">
            <a:spAutoFit/>
          </a:bodyPr>
          <a:lstStyle/>
          <a:p>
            <a:r>
              <a:rPr lang="es-BO" sz="2800" b="1" dirty="0"/>
              <a:t>COMPONENTES</a:t>
            </a:r>
          </a:p>
        </p:txBody>
      </p:sp>
    </p:spTree>
    <p:extLst>
      <p:ext uri="{BB962C8B-B14F-4D97-AF65-F5344CB8AC3E}">
        <p14:creationId xmlns:p14="http://schemas.microsoft.com/office/powerpoint/2010/main" val="185862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BDCC9A25-8E6B-948B-319B-321980C950DD}"/>
              </a:ext>
            </a:extLst>
          </p:cNvPr>
          <p:cNvGrpSpPr>
            <a:grpSpLocks/>
          </p:cNvGrpSpPr>
          <p:nvPr/>
        </p:nvGrpSpPr>
        <p:grpSpPr bwMode="auto">
          <a:xfrm>
            <a:off x="4406337" y="1349649"/>
            <a:ext cx="3631446" cy="5209379"/>
            <a:chOff x="1824" y="819"/>
            <a:chExt cx="1978" cy="2895"/>
          </a:xfrm>
        </p:grpSpPr>
        <p:sp>
          <p:nvSpPr>
            <p:cNvPr id="3" name="AutoShape 4">
              <a:extLst>
                <a:ext uri="{FF2B5EF4-FFF2-40B4-BE49-F238E27FC236}">
                  <a16:creationId xmlns:a16="http://schemas.microsoft.com/office/drawing/2014/main" id="{721F09C9-14D2-A098-26C7-F73489370A02}"/>
                </a:ext>
              </a:extLst>
            </p:cNvPr>
            <p:cNvSpPr>
              <a:spLocks noChangeArrowheads="1"/>
            </p:cNvSpPr>
            <p:nvPr/>
          </p:nvSpPr>
          <p:spPr bwMode="gray">
            <a:xfrm>
              <a:off x="2304" y="2496"/>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4" name="AutoShape 5">
              <a:extLst>
                <a:ext uri="{FF2B5EF4-FFF2-40B4-BE49-F238E27FC236}">
                  <a16:creationId xmlns:a16="http://schemas.microsoft.com/office/drawing/2014/main" id="{0280685F-B59B-20FD-2526-EE4776C47604}"/>
                </a:ext>
              </a:extLst>
            </p:cNvPr>
            <p:cNvSpPr>
              <a:spLocks noChangeArrowheads="1"/>
            </p:cNvSpPr>
            <p:nvPr/>
          </p:nvSpPr>
          <p:spPr bwMode="gray">
            <a:xfrm>
              <a:off x="2304" y="2160"/>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5" name="AutoShape 6">
              <a:extLst>
                <a:ext uri="{FF2B5EF4-FFF2-40B4-BE49-F238E27FC236}">
                  <a16:creationId xmlns:a16="http://schemas.microsoft.com/office/drawing/2014/main" id="{26FD07B5-60E1-1E43-EFD4-EFE962D48FC1}"/>
                </a:ext>
              </a:extLst>
            </p:cNvPr>
            <p:cNvSpPr>
              <a:spLocks noChangeArrowheads="1"/>
            </p:cNvSpPr>
            <p:nvPr/>
          </p:nvSpPr>
          <p:spPr bwMode="gray">
            <a:xfrm>
              <a:off x="2304" y="1824"/>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7" name="Text Box 8">
              <a:extLst>
                <a:ext uri="{FF2B5EF4-FFF2-40B4-BE49-F238E27FC236}">
                  <a16:creationId xmlns:a16="http://schemas.microsoft.com/office/drawing/2014/main" id="{39D7D1A9-ED5C-2A18-9D82-C3840FC09EB4}"/>
                </a:ext>
              </a:extLst>
            </p:cNvPr>
            <p:cNvSpPr txBox="1">
              <a:spLocks noChangeArrowheads="1"/>
            </p:cNvSpPr>
            <p:nvPr/>
          </p:nvSpPr>
          <p:spPr bwMode="gray">
            <a:xfrm>
              <a:off x="2590" y="2242"/>
              <a:ext cx="473"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3200" b="1" dirty="0">
                  <a:solidFill>
                    <a:schemeClr val="bg1"/>
                  </a:solidFill>
                  <a:effectLst>
                    <a:outerShdw blurRad="38100" dist="38100" dir="2700000" algn="tl">
                      <a:srgbClr val="000000">
                        <a:alpha val="43137"/>
                      </a:srgbClr>
                    </a:outerShdw>
                  </a:effectLst>
                </a:rPr>
                <a:t>SBD</a:t>
              </a:r>
            </a:p>
          </p:txBody>
        </p:sp>
        <p:sp>
          <p:nvSpPr>
            <p:cNvPr id="9" name="AutoShape 10">
              <a:extLst>
                <a:ext uri="{FF2B5EF4-FFF2-40B4-BE49-F238E27FC236}">
                  <a16:creationId xmlns:a16="http://schemas.microsoft.com/office/drawing/2014/main" id="{32303C87-6321-6440-ECB4-441D15360EB5}"/>
                </a:ext>
              </a:extLst>
            </p:cNvPr>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4" name="AutoShape 15">
              <a:extLst>
                <a:ext uri="{FF2B5EF4-FFF2-40B4-BE49-F238E27FC236}">
                  <a16:creationId xmlns:a16="http://schemas.microsoft.com/office/drawing/2014/main" id="{CC7E3CDD-2B95-1B37-9A94-898885EFEB7A}"/>
                </a:ext>
              </a:extLst>
            </p:cNvPr>
            <p:cNvSpPr>
              <a:spLocks noChangeArrowheads="1"/>
            </p:cNvSpPr>
            <p:nvPr/>
          </p:nvSpPr>
          <p:spPr bwMode="gray">
            <a:xfrm>
              <a:off x="3458" y="1680"/>
              <a:ext cx="334" cy="1296"/>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5" name="AutoShape 16">
              <a:extLst>
                <a:ext uri="{FF2B5EF4-FFF2-40B4-BE49-F238E27FC236}">
                  <a16:creationId xmlns:a16="http://schemas.microsoft.com/office/drawing/2014/main" id="{0828B4DA-C0F2-31A9-D49E-19B6BDEDB256}"/>
                </a:ext>
              </a:extLst>
            </p:cNvPr>
            <p:cNvSpPr>
              <a:spLocks noChangeArrowheads="1"/>
            </p:cNvSpPr>
            <p:nvPr/>
          </p:nvSpPr>
          <p:spPr bwMode="gray">
            <a:xfrm>
              <a:off x="1824" y="819"/>
              <a:ext cx="1920" cy="532"/>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6" name="AutoShape 17">
              <a:extLst>
                <a:ext uri="{FF2B5EF4-FFF2-40B4-BE49-F238E27FC236}">
                  <a16:creationId xmlns:a16="http://schemas.microsoft.com/office/drawing/2014/main" id="{D2B62D14-2D20-DE1F-C955-E3ACECFE3615}"/>
                </a:ext>
              </a:extLst>
            </p:cNvPr>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7" name="Text Box 18">
              <a:extLst>
                <a:ext uri="{FF2B5EF4-FFF2-40B4-BE49-F238E27FC236}">
                  <a16:creationId xmlns:a16="http://schemas.microsoft.com/office/drawing/2014/main" id="{A50DBBBB-A687-A8FC-23F0-3C79159E348D}"/>
                </a:ext>
              </a:extLst>
            </p:cNvPr>
            <p:cNvSpPr txBox="1">
              <a:spLocks noChangeArrowheads="1"/>
            </p:cNvSpPr>
            <p:nvPr/>
          </p:nvSpPr>
          <p:spPr bwMode="gray">
            <a:xfrm>
              <a:off x="2272" y="1020"/>
              <a:ext cx="9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2400" b="1" dirty="0">
                  <a:solidFill>
                    <a:schemeClr val="bg1"/>
                  </a:solidFill>
                  <a:effectLst>
                    <a:outerShdw blurRad="38100" dist="38100" dir="2700000" algn="tl">
                      <a:srgbClr val="000000">
                        <a:alpha val="43137"/>
                      </a:srgbClr>
                    </a:outerShdw>
                  </a:effectLst>
                </a:rPr>
                <a:t>INTEGRIDAD</a:t>
              </a:r>
            </a:p>
          </p:txBody>
        </p:sp>
        <p:sp>
          <p:nvSpPr>
            <p:cNvPr id="18" name="AutoShape 19">
              <a:extLst>
                <a:ext uri="{FF2B5EF4-FFF2-40B4-BE49-F238E27FC236}">
                  <a16:creationId xmlns:a16="http://schemas.microsoft.com/office/drawing/2014/main" id="{06065D6C-D2F1-3604-7052-B896D913DA61}"/>
                </a:ext>
              </a:extLst>
            </p:cNvPr>
            <p:cNvSpPr>
              <a:spLocks noChangeArrowheads="1"/>
            </p:cNvSpPr>
            <p:nvPr/>
          </p:nvSpPr>
          <p:spPr bwMode="gray">
            <a:xfrm>
              <a:off x="1872" y="3121"/>
              <a:ext cx="1920" cy="575"/>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19" name="Text Box 20">
              <a:extLst>
                <a:ext uri="{FF2B5EF4-FFF2-40B4-BE49-F238E27FC236}">
                  <a16:creationId xmlns:a16="http://schemas.microsoft.com/office/drawing/2014/main" id="{A29E6CBB-6ED3-2204-056B-16C22AB0EADB}"/>
                </a:ext>
              </a:extLst>
            </p:cNvPr>
            <p:cNvSpPr txBox="1">
              <a:spLocks noChangeArrowheads="1"/>
            </p:cNvSpPr>
            <p:nvPr/>
          </p:nvSpPr>
          <p:spPr bwMode="gray">
            <a:xfrm>
              <a:off x="1882" y="3292"/>
              <a:ext cx="1920"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600"/>
                </a:lnSpc>
              </a:pPr>
              <a:r>
                <a:rPr lang="en-US" altLang="es-BO" sz="2400" b="1" dirty="0">
                  <a:solidFill>
                    <a:schemeClr val="bg1"/>
                  </a:solidFill>
                  <a:effectLst>
                    <a:outerShdw blurRad="38100" dist="38100" dir="2700000" algn="tl">
                      <a:srgbClr val="000000">
                        <a:alpha val="43137"/>
                      </a:srgbClr>
                    </a:outerShdw>
                  </a:effectLst>
                </a:rPr>
                <a:t>REDUCCIÓN DE REDUNDANCIA</a:t>
              </a:r>
            </a:p>
          </p:txBody>
        </p:sp>
        <p:sp>
          <p:nvSpPr>
            <p:cNvPr id="20" name="AutoShape 21">
              <a:extLst>
                <a:ext uri="{FF2B5EF4-FFF2-40B4-BE49-F238E27FC236}">
                  <a16:creationId xmlns:a16="http://schemas.microsoft.com/office/drawing/2014/main" id="{51D3177E-092F-6C61-7C50-DB9E5557FEB1}"/>
                </a:ext>
              </a:extLst>
            </p:cNvPr>
            <p:cNvSpPr>
              <a:spLocks noChangeArrowheads="1"/>
            </p:cNvSpPr>
            <p:nvPr/>
          </p:nvSpPr>
          <p:spPr bwMode="gray">
            <a:xfrm>
              <a:off x="2269" y="2928"/>
              <a:ext cx="1106" cy="187"/>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sp>
        <p:nvSpPr>
          <p:cNvPr id="21" name="AutoShape 16">
            <a:extLst>
              <a:ext uri="{FF2B5EF4-FFF2-40B4-BE49-F238E27FC236}">
                <a16:creationId xmlns:a16="http://schemas.microsoft.com/office/drawing/2014/main" id="{26AB9799-BB24-EA03-3BC5-57AD727B6A2D}"/>
              </a:ext>
            </a:extLst>
          </p:cNvPr>
          <p:cNvSpPr>
            <a:spLocks noChangeArrowheads="1"/>
          </p:cNvSpPr>
          <p:nvPr/>
        </p:nvSpPr>
        <p:spPr bwMode="gray">
          <a:xfrm>
            <a:off x="8079155" y="2857453"/>
            <a:ext cx="3524964" cy="957302"/>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2" name="AutoShape 16">
            <a:extLst>
              <a:ext uri="{FF2B5EF4-FFF2-40B4-BE49-F238E27FC236}">
                <a16:creationId xmlns:a16="http://schemas.microsoft.com/office/drawing/2014/main" id="{82502E7A-E7DF-BA16-FE0B-EECBDD7D2956}"/>
              </a:ext>
            </a:extLst>
          </p:cNvPr>
          <p:cNvSpPr>
            <a:spLocks noChangeArrowheads="1"/>
          </p:cNvSpPr>
          <p:nvPr/>
        </p:nvSpPr>
        <p:spPr bwMode="gray">
          <a:xfrm>
            <a:off x="797920" y="3544966"/>
            <a:ext cx="3524964" cy="957302"/>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3" name="Text Box 18">
            <a:extLst>
              <a:ext uri="{FF2B5EF4-FFF2-40B4-BE49-F238E27FC236}">
                <a16:creationId xmlns:a16="http://schemas.microsoft.com/office/drawing/2014/main" id="{67A0228D-B9BA-A5E1-8CF3-0E5359E03DBB}"/>
              </a:ext>
            </a:extLst>
          </p:cNvPr>
          <p:cNvSpPr txBox="1">
            <a:spLocks noChangeArrowheads="1"/>
          </p:cNvSpPr>
          <p:nvPr/>
        </p:nvSpPr>
        <p:spPr bwMode="gray">
          <a:xfrm>
            <a:off x="8716545" y="3235336"/>
            <a:ext cx="23070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2400" b="1" dirty="0">
                <a:solidFill>
                  <a:schemeClr val="bg1"/>
                </a:solidFill>
                <a:effectLst>
                  <a:outerShdw blurRad="38100" dist="38100" dir="2700000" algn="tl">
                    <a:srgbClr val="000000">
                      <a:alpha val="43137"/>
                    </a:srgbClr>
                  </a:outerShdw>
                </a:effectLst>
              </a:rPr>
              <a:t>INDEPENDENCIA</a:t>
            </a:r>
          </a:p>
        </p:txBody>
      </p:sp>
      <p:sp>
        <p:nvSpPr>
          <p:cNvPr id="24" name="Text Box 18">
            <a:extLst>
              <a:ext uri="{FF2B5EF4-FFF2-40B4-BE49-F238E27FC236}">
                <a16:creationId xmlns:a16="http://schemas.microsoft.com/office/drawing/2014/main" id="{CEB843B9-1B5F-8272-95C7-DAF12291DF7E}"/>
              </a:ext>
            </a:extLst>
          </p:cNvPr>
          <p:cNvSpPr txBox="1">
            <a:spLocks noChangeArrowheads="1"/>
          </p:cNvSpPr>
          <p:nvPr/>
        </p:nvSpPr>
        <p:spPr bwMode="gray">
          <a:xfrm>
            <a:off x="1479763" y="3909484"/>
            <a:ext cx="16941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2400" b="1" dirty="0">
                <a:solidFill>
                  <a:schemeClr val="bg1"/>
                </a:solidFill>
                <a:effectLst>
                  <a:outerShdw blurRad="38100" dist="38100" dir="2700000" algn="tl">
                    <a:srgbClr val="000000">
                      <a:alpha val="43137"/>
                    </a:srgbClr>
                  </a:outerShdw>
                </a:effectLst>
              </a:rPr>
              <a:t>SEGURIDAD</a:t>
            </a:r>
          </a:p>
        </p:txBody>
      </p:sp>
      <p:sp>
        <p:nvSpPr>
          <p:cNvPr id="25" name="CuadroTexto 24">
            <a:extLst>
              <a:ext uri="{FF2B5EF4-FFF2-40B4-BE49-F238E27FC236}">
                <a16:creationId xmlns:a16="http://schemas.microsoft.com/office/drawing/2014/main" id="{26D8D8B7-0030-3D8E-25F8-78D12731AA10}"/>
              </a:ext>
            </a:extLst>
          </p:cNvPr>
          <p:cNvSpPr txBox="1"/>
          <p:nvPr/>
        </p:nvSpPr>
        <p:spPr>
          <a:xfrm>
            <a:off x="2334799" y="52552"/>
            <a:ext cx="8196567" cy="1066959"/>
          </a:xfrm>
          <a:prstGeom prst="rect">
            <a:avLst/>
          </a:prstGeom>
          <a:noFill/>
        </p:spPr>
        <p:txBody>
          <a:bodyPr wrap="square" rtlCol="0">
            <a:spAutoFit/>
          </a:bodyPr>
          <a:lstStyle/>
          <a:p>
            <a:pPr algn="ctr">
              <a:lnSpc>
                <a:spcPts val="3800"/>
              </a:lnSpc>
            </a:pPr>
            <a:r>
              <a:rPr lang="es-ES" sz="3600" b="1" dirty="0">
                <a:solidFill>
                  <a:srgbClr val="FF0000"/>
                </a:solidFill>
                <a:latin typeface="Montserrat" panose="02000505000000020004" pitchFamily="2" charset="0"/>
              </a:rPr>
              <a:t>CARACTERÍSTICAS DE UN SISTEMA DE BASES DE DATOS</a:t>
            </a:r>
            <a:endParaRPr lang="es-BO" sz="3600" b="1" dirty="0">
              <a:solidFill>
                <a:srgbClr val="FF0000"/>
              </a:solidFill>
              <a:latin typeface="Montserrat" panose="02000505000000020004" pitchFamily="2" charset="0"/>
            </a:endParaRPr>
          </a:p>
        </p:txBody>
      </p:sp>
      <p:sp>
        <p:nvSpPr>
          <p:cNvPr id="27" name="CuadroTexto 26">
            <a:extLst>
              <a:ext uri="{FF2B5EF4-FFF2-40B4-BE49-F238E27FC236}">
                <a16:creationId xmlns:a16="http://schemas.microsoft.com/office/drawing/2014/main" id="{2997AD46-189F-C91C-0607-76B8A65AE7CE}"/>
              </a:ext>
            </a:extLst>
          </p:cNvPr>
          <p:cNvSpPr txBox="1"/>
          <p:nvPr/>
        </p:nvSpPr>
        <p:spPr>
          <a:xfrm>
            <a:off x="8175700" y="4018571"/>
            <a:ext cx="3647217" cy="707886"/>
          </a:xfrm>
          <a:prstGeom prst="rect">
            <a:avLst/>
          </a:prstGeom>
          <a:noFill/>
        </p:spPr>
        <p:txBody>
          <a:bodyPr wrap="square">
            <a:spAutoFit/>
          </a:bodyPr>
          <a:lstStyle/>
          <a:p>
            <a:pPr algn="just"/>
            <a:r>
              <a:rPr lang="es-ES" sz="2000" dirty="0"/>
              <a:t>Los datos no dependen del programa.</a:t>
            </a:r>
            <a:endParaRPr lang="es-BO" sz="2000" dirty="0"/>
          </a:p>
        </p:txBody>
      </p:sp>
      <p:sp>
        <p:nvSpPr>
          <p:cNvPr id="29" name="CuadroTexto 28">
            <a:extLst>
              <a:ext uri="{FF2B5EF4-FFF2-40B4-BE49-F238E27FC236}">
                <a16:creationId xmlns:a16="http://schemas.microsoft.com/office/drawing/2014/main" id="{B24E57D9-E5C3-E1B8-20A2-AB2F602DBE93}"/>
              </a:ext>
            </a:extLst>
          </p:cNvPr>
          <p:cNvSpPr txBox="1"/>
          <p:nvPr/>
        </p:nvSpPr>
        <p:spPr>
          <a:xfrm>
            <a:off x="353077" y="5107672"/>
            <a:ext cx="3651136" cy="1631216"/>
          </a:xfrm>
          <a:prstGeom prst="rect">
            <a:avLst/>
          </a:prstGeom>
          <a:noFill/>
        </p:spPr>
        <p:txBody>
          <a:bodyPr wrap="square">
            <a:spAutoFit/>
          </a:bodyPr>
          <a:lstStyle/>
          <a:p>
            <a:pPr algn="just"/>
            <a:r>
              <a:rPr lang="es-ES" sz="2000" dirty="0"/>
              <a:t>Reducir duplicación de los datos</a:t>
            </a:r>
          </a:p>
          <a:p>
            <a:pPr algn="just"/>
            <a:r>
              <a:rPr lang="es-ES" sz="2000" dirty="0"/>
              <a:t>Reducir inconsistencias entre los datos. Las inconsistencias se dan cuando encontramos datos contradictorios.</a:t>
            </a:r>
            <a:endParaRPr lang="es-BO" sz="2000" dirty="0"/>
          </a:p>
        </p:txBody>
      </p:sp>
      <p:sp>
        <p:nvSpPr>
          <p:cNvPr id="31" name="CuadroTexto 30">
            <a:extLst>
              <a:ext uri="{FF2B5EF4-FFF2-40B4-BE49-F238E27FC236}">
                <a16:creationId xmlns:a16="http://schemas.microsoft.com/office/drawing/2014/main" id="{EF3E3927-2F01-BB75-3EF6-4EFF5FB65D10}"/>
              </a:ext>
            </a:extLst>
          </p:cNvPr>
          <p:cNvSpPr txBox="1"/>
          <p:nvPr/>
        </p:nvSpPr>
        <p:spPr>
          <a:xfrm>
            <a:off x="8079155" y="1222650"/>
            <a:ext cx="3903348" cy="1631216"/>
          </a:xfrm>
          <a:prstGeom prst="rect">
            <a:avLst/>
          </a:prstGeom>
          <a:noFill/>
        </p:spPr>
        <p:txBody>
          <a:bodyPr wrap="square">
            <a:spAutoFit/>
          </a:bodyPr>
          <a:lstStyle/>
          <a:p>
            <a:pPr algn="just"/>
            <a:r>
              <a:rPr lang="es-ES" sz="2000" dirty="0"/>
              <a:t>La calidad los datos almacenados evitando que se deteriore por un uso incorrecto (actualizaciones</a:t>
            </a:r>
          </a:p>
          <a:p>
            <a:pPr algn="just"/>
            <a:r>
              <a:rPr lang="es-ES" sz="2000" dirty="0"/>
              <a:t>que no son válidas, accesos concurrentes no controlados, etc.)</a:t>
            </a:r>
            <a:endParaRPr lang="es-BO" sz="2000" dirty="0"/>
          </a:p>
        </p:txBody>
      </p:sp>
      <p:sp>
        <p:nvSpPr>
          <p:cNvPr id="33" name="CuadroTexto 32">
            <a:extLst>
              <a:ext uri="{FF2B5EF4-FFF2-40B4-BE49-F238E27FC236}">
                <a16:creationId xmlns:a16="http://schemas.microsoft.com/office/drawing/2014/main" id="{B90549A6-6C6A-1E73-6F17-35A9B10B958D}"/>
              </a:ext>
            </a:extLst>
          </p:cNvPr>
          <p:cNvSpPr txBox="1"/>
          <p:nvPr/>
        </p:nvSpPr>
        <p:spPr>
          <a:xfrm>
            <a:off x="1198480" y="1857195"/>
            <a:ext cx="2460347" cy="1323439"/>
          </a:xfrm>
          <a:prstGeom prst="rect">
            <a:avLst/>
          </a:prstGeom>
          <a:noFill/>
        </p:spPr>
        <p:txBody>
          <a:bodyPr wrap="square">
            <a:spAutoFit/>
          </a:bodyPr>
          <a:lstStyle/>
          <a:p>
            <a:pPr algn="just"/>
            <a:r>
              <a:rPr lang="es-ES" sz="2000" dirty="0"/>
              <a:t>Asegurar que a los datos almacenados sólo se acceda con autorización</a:t>
            </a:r>
            <a:endParaRPr lang="es-BO" sz="2000" dirty="0"/>
          </a:p>
        </p:txBody>
      </p:sp>
      <p:sp>
        <p:nvSpPr>
          <p:cNvPr id="35" name="Elipse 34">
            <a:extLst>
              <a:ext uri="{FF2B5EF4-FFF2-40B4-BE49-F238E27FC236}">
                <a16:creationId xmlns:a16="http://schemas.microsoft.com/office/drawing/2014/main" id="{F961D1B1-DCE9-CE49-2FAA-A51ED726D56E}"/>
              </a:ext>
            </a:extLst>
          </p:cNvPr>
          <p:cNvSpPr/>
          <p:nvPr/>
        </p:nvSpPr>
        <p:spPr>
          <a:xfrm>
            <a:off x="4920683" y="2769407"/>
            <a:ext cx="2654485" cy="2654485"/>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36" name="AutoShape 16">
            <a:extLst>
              <a:ext uri="{FF2B5EF4-FFF2-40B4-BE49-F238E27FC236}">
                <a16:creationId xmlns:a16="http://schemas.microsoft.com/office/drawing/2014/main" id="{D80ACDBF-7A48-532F-10FD-93CAE6905F1C}"/>
              </a:ext>
            </a:extLst>
          </p:cNvPr>
          <p:cNvSpPr>
            <a:spLocks noChangeArrowheads="1"/>
          </p:cNvSpPr>
          <p:nvPr/>
        </p:nvSpPr>
        <p:spPr bwMode="gray">
          <a:xfrm>
            <a:off x="8025967" y="4619189"/>
            <a:ext cx="3524964" cy="957302"/>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37" name="Text Box 18">
            <a:extLst>
              <a:ext uri="{FF2B5EF4-FFF2-40B4-BE49-F238E27FC236}">
                <a16:creationId xmlns:a16="http://schemas.microsoft.com/office/drawing/2014/main" id="{2B11D8F3-A0AD-D395-63D3-B5A2046A8442}"/>
              </a:ext>
            </a:extLst>
          </p:cNvPr>
          <p:cNvSpPr txBox="1">
            <a:spLocks noChangeArrowheads="1"/>
          </p:cNvSpPr>
          <p:nvPr/>
        </p:nvSpPr>
        <p:spPr bwMode="gray">
          <a:xfrm>
            <a:off x="8829283" y="4998232"/>
            <a:ext cx="19756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s-BO" sz="2400" b="1" dirty="0">
                <a:solidFill>
                  <a:schemeClr val="bg1"/>
                </a:solidFill>
                <a:effectLst>
                  <a:outerShdw blurRad="38100" dist="38100" dir="2700000" algn="tl">
                    <a:srgbClr val="000000">
                      <a:alpha val="43137"/>
                    </a:srgbClr>
                  </a:outerShdw>
                </a:effectLst>
              </a:rPr>
              <a:t>PERSISTENCIA</a:t>
            </a:r>
          </a:p>
        </p:txBody>
      </p:sp>
      <p:sp>
        <p:nvSpPr>
          <p:cNvPr id="39" name="CuadroTexto 38">
            <a:extLst>
              <a:ext uri="{FF2B5EF4-FFF2-40B4-BE49-F238E27FC236}">
                <a16:creationId xmlns:a16="http://schemas.microsoft.com/office/drawing/2014/main" id="{B6810842-DEF5-C61C-5CEE-C30517881710}"/>
              </a:ext>
            </a:extLst>
          </p:cNvPr>
          <p:cNvSpPr txBox="1"/>
          <p:nvPr/>
        </p:nvSpPr>
        <p:spPr>
          <a:xfrm>
            <a:off x="8205872" y="5779436"/>
            <a:ext cx="3363404" cy="707886"/>
          </a:xfrm>
          <a:prstGeom prst="rect">
            <a:avLst/>
          </a:prstGeom>
          <a:noFill/>
        </p:spPr>
        <p:txBody>
          <a:bodyPr wrap="square">
            <a:spAutoFit/>
          </a:bodyPr>
          <a:lstStyle/>
          <a:p>
            <a:pPr algn="just"/>
            <a:r>
              <a:rPr lang="es-ES" sz="2000" dirty="0"/>
              <a:t>Los datos deben estar disponibles en todo momento</a:t>
            </a:r>
            <a:endParaRPr lang="es-BO" sz="2000" dirty="0"/>
          </a:p>
        </p:txBody>
      </p:sp>
      <p:cxnSp>
        <p:nvCxnSpPr>
          <p:cNvPr id="41" name="Conector recto de flecha 40">
            <a:extLst>
              <a:ext uri="{FF2B5EF4-FFF2-40B4-BE49-F238E27FC236}">
                <a16:creationId xmlns:a16="http://schemas.microsoft.com/office/drawing/2014/main" id="{A9A6741D-4EF9-76C6-CA8C-4ACF7FB7A20B}"/>
              </a:ext>
            </a:extLst>
          </p:cNvPr>
          <p:cNvCxnSpPr>
            <a:cxnSpLocks/>
          </p:cNvCxnSpPr>
          <p:nvPr/>
        </p:nvCxnSpPr>
        <p:spPr>
          <a:xfrm>
            <a:off x="9800265" y="5556287"/>
            <a:ext cx="0" cy="366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C4BE29B-B690-F7FF-FB76-656D899028E9}"/>
              </a:ext>
            </a:extLst>
          </p:cNvPr>
          <p:cNvCxnSpPr>
            <a:cxnSpLocks/>
          </p:cNvCxnSpPr>
          <p:nvPr/>
        </p:nvCxnSpPr>
        <p:spPr>
          <a:xfrm>
            <a:off x="9800265" y="3814755"/>
            <a:ext cx="0" cy="366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349AF991-7049-12BE-AA2A-2B174F64BC64}"/>
              </a:ext>
            </a:extLst>
          </p:cNvPr>
          <p:cNvCxnSpPr>
            <a:cxnSpLocks/>
          </p:cNvCxnSpPr>
          <p:nvPr/>
        </p:nvCxnSpPr>
        <p:spPr>
          <a:xfrm flipV="1">
            <a:off x="2612201" y="3158086"/>
            <a:ext cx="0" cy="4037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AF1AA06A-0F8B-BDF9-9F4C-090E6236D2FC}"/>
              </a:ext>
            </a:extLst>
          </p:cNvPr>
          <p:cNvCxnSpPr>
            <a:cxnSpLocks/>
          </p:cNvCxnSpPr>
          <p:nvPr/>
        </p:nvCxnSpPr>
        <p:spPr>
          <a:xfrm flipH="1">
            <a:off x="4114800" y="6031992"/>
            <a:ext cx="37966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2FB5B195-609B-E2E8-81B5-10EA5EA5B8D7}"/>
              </a:ext>
            </a:extLst>
          </p:cNvPr>
          <p:cNvCxnSpPr>
            <a:cxnSpLocks/>
          </p:cNvCxnSpPr>
          <p:nvPr/>
        </p:nvCxnSpPr>
        <p:spPr>
          <a:xfrm>
            <a:off x="7931300" y="1917971"/>
            <a:ext cx="2870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11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40">
            <a:extLst>
              <a:ext uri="{FF2B5EF4-FFF2-40B4-BE49-F238E27FC236}">
                <a16:creationId xmlns:a16="http://schemas.microsoft.com/office/drawing/2014/main" id="{21BE8940-F30B-B433-4E7D-643027B11287}"/>
              </a:ext>
            </a:extLst>
          </p:cNvPr>
          <p:cNvSpPr/>
          <p:nvPr/>
        </p:nvSpPr>
        <p:spPr>
          <a:xfrm>
            <a:off x="3210148" y="1229441"/>
            <a:ext cx="5771700" cy="519778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36">
            <a:extLst>
              <a:ext uri="{FF2B5EF4-FFF2-40B4-BE49-F238E27FC236}">
                <a16:creationId xmlns:a16="http://schemas.microsoft.com/office/drawing/2014/main" id="{AC937244-482E-0860-A2FF-8086231B4338}"/>
              </a:ext>
            </a:extLst>
          </p:cNvPr>
          <p:cNvSpPr/>
          <p:nvPr/>
        </p:nvSpPr>
        <p:spPr>
          <a:xfrm>
            <a:off x="3210148" y="1229441"/>
            <a:ext cx="5771700" cy="519778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30">
            <a:extLst>
              <a:ext uri="{FF2B5EF4-FFF2-40B4-BE49-F238E27FC236}">
                <a16:creationId xmlns:a16="http://schemas.microsoft.com/office/drawing/2014/main" id="{329B31B7-471E-19AE-CA40-8910F05D5448}"/>
              </a:ext>
            </a:extLst>
          </p:cNvPr>
          <p:cNvSpPr/>
          <p:nvPr/>
        </p:nvSpPr>
        <p:spPr>
          <a:xfrm>
            <a:off x="3210148" y="1229441"/>
            <a:ext cx="5771700" cy="519778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33">
            <a:extLst>
              <a:ext uri="{FF2B5EF4-FFF2-40B4-BE49-F238E27FC236}">
                <a16:creationId xmlns:a16="http://schemas.microsoft.com/office/drawing/2014/main" id="{F1506935-2524-7050-EAE8-E6B7F1592561}"/>
              </a:ext>
            </a:extLst>
          </p:cNvPr>
          <p:cNvSpPr/>
          <p:nvPr/>
        </p:nvSpPr>
        <p:spPr>
          <a:xfrm>
            <a:off x="3016907" y="1055415"/>
            <a:ext cx="6158185" cy="55458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42">
            <a:extLst>
              <a:ext uri="{FF2B5EF4-FFF2-40B4-BE49-F238E27FC236}">
                <a16:creationId xmlns:a16="http://schemas.microsoft.com/office/drawing/2014/main" id="{68BD4AA1-BC58-3B99-A0B8-5484AB3C66F9}"/>
              </a:ext>
            </a:extLst>
          </p:cNvPr>
          <p:cNvGrpSpPr/>
          <p:nvPr/>
        </p:nvGrpSpPr>
        <p:grpSpPr>
          <a:xfrm>
            <a:off x="3016908" y="1055416"/>
            <a:ext cx="6158182" cy="5545835"/>
            <a:chOff x="3766458" y="1273629"/>
            <a:chExt cx="4310742" cy="4310742"/>
          </a:xfrm>
        </p:grpSpPr>
        <p:sp>
          <p:nvSpPr>
            <p:cNvPr id="15" name="Oval 43">
              <a:extLst>
                <a:ext uri="{FF2B5EF4-FFF2-40B4-BE49-F238E27FC236}">
                  <a16:creationId xmlns:a16="http://schemas.microsoft.com/office/drawing/2014/main" id="{650CB912-9D1F-2BDA-2FDC-7F834B42558F}"/>
                </a:ext>
              </a:extLst>
            </p:cNvPr>
            <p:cNvSpPr/>
            <p:nvPr/>
          </p:nvSpPr>
          <p:spPr>
            <a:xfrm>
              <a:off x="3766458" y="1273629"/>
              <a:ext cx="4310742" cy="4310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c 44">
              <a:extLst>
                <a:ext uri="{FF2B5EF4-FFF2-40B4-BE49-F238E27FC236}">
                  <a16:creationId xmlns:a16="http://schemas.microsoft.com/office/drawing/2014/main" id="{3CF70BE7-205E-6427-CFCF-33C3FACA618A}"/>
                </a:ext>
              </a:extLst>
            </p:cNvPr>
            <p:cNvSpPr/>
            <p:nvPr/>
          </p:nvSpPr>
          <p:spPr>
            <a:xfrm>
              <a:off x="3842658" y="1349829"/>
              <a:ext cx="4158342" cy="4158342"/>
            </a:xfrm>
            <a:prstGeom prst="arc">
              <a:avLst>
                <a:gd name="adj1" fmla="val 1053732"/>
                <a:gd name="adj2" fmla="val 3959275"/>
              </a:avLst>
            </a:prstGeom>
            <a:ln w="47625" cap="rnd">
              <a:solidFill>
                <a:schemeClr val="bg1">
                  <a:alpha val="48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 name="Group 45">
            <a:extLst>
              <a:ext uri="{FF2B5EF4-FFF2-40B4-BE49-F238E27FC236}">
                <a16:creationId xmlns:a16="http://schemas.microsoft.com/office/drawing/2014/main" id="{E46F7FF9-E17A-6525-EE42-9B01390D84F2}"/>
              </a:ext>
            </a:extLst>
          </p:cNvPr>
          <p:cNvGrpSpPr/>
          <p:nvPr/>
        </p:nvGrpSpPr>
        <p:grpSpPr>
          <a:xfrm>
            <a:off x="3016908" y="1055416"/>
            <a:ext cx="6158182" cy="5545835"/>
            <a:chOff x="3766458" y="1273629"/>
            <a:chExt cx="4310742" cy="4310742"/>
          </a:xfrm>
        </p:grpSpPr>
        <p:sp>
          <p:nvSpPr>
            <p:cNvPr id="18" name="Oval 46">
              <a:extLst>
                <a:ext uri="{FF2B5EF4-FFF2-40B4-BE49-F238E27FC236}">
                  <a16:creationId xmlns:a16="http://schemas.microsoft.com/office/drawing/2014/main" id="{098C69A7-17F9-AE20-6EA4-CA18ED2C78E5}"/>
                </a:ext>
              </a:extLst>
            </p:cNvPr>
            <p:cNvSpPr/>
            <p:nvPr/>
          </p:nvSpPr>
          <p:spPr>
            <a:xfrm>
              <a:off x="3766458" y="1273629"/>
              <a:ext cx="4310742" cy="4310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c 47">
              <a:extLst>
                <a:ext uri="{FF2B5EF4-FFF2-40B4-BE49-F238E27FC236}">
                  <a16:creationId xmlns:a16="http://schemas.microsoft.com/office/drawing/2014/main" id="{F4BC2F59-D46F-A2F9-CB31-E44EA0842CE6}"/>
                </a:ext>
              </a:extLst>
            </p:cNvPr>
            <p:cNvSpPr/>
            <p:nvPr/>
          </p:nvSpPr>
          <p:spPr>
            <a:xfrm>
              <a:off x="3842658" y="1349829"/>
              <a:ext cx="4158342" cy="4158342"/>
            </a:xfrm>
            <a:prstGeom prst="arc">
              <a:avLst>
                <a:gd name="adj1" fmla="val 17285204"/>
                <a:gd name="adj2" fmla="val 21275156"/>
              </a:avLst>
            </a:prstGeom>
            <a:ln w="47625" cap="rnd">
              <a:solidFill>
                <a:schemeClr val="bg1">
                  <a:alpha val="48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9" name="Grupo 28">
            <a:extLst>
              <a:ext uri="{FF2B5EF4-FFF2-40B4-BE49-F238E27FC236}">
                <a16:creationId xmlns:a16="http://schemas.microsoft.com/office/drawing/2014/main" id="{4B0EF70B-1CC8-F04A-FC65-AC5135A79B63}"/>
              </a:ext>
            </a:extLst>
          </p:cNvPr>
          <p:cNvGrpSpPr/>
          <p:nvPr/>
        </p:nvGrpSpPr>
        <p:grpSpPr>
          <a:xfrm>
            <a:off x="2932521" y="1258373"/>
            <a:ext cx="6049327" cy="4833957"/>
            <a:chOff x="3957377" y="1902368"/>
            <a:chExt cx="4277243" cy="3851929"/>
          </a:xfrm>
        </p:grpSpPr>
        <p:sp>
          <p:nvSpPr>
            <p:cNvPr id="22" name="Oval 22">
              <a:extLst>
                <a:ext uri="{FF2B5EF4-FFF2-40B4-BE49-F238E27FC236}">
                  <a16:creationId xmlns:a16="http://schemas.microsoft.com/office/drawing/2014/main" id="{35EA881B-C2AE-920E-9181-297D0DD5629A}"/>
                </a:ext>
              </a:extLst>
            </p:cNvPr>
            <p:cNvSpPr/>
            <p:nvPr/>
          </p:nvSpPr>
          <p:spPr>
            <a:xfrm>
              <a:off x="3957377" y="1902368"/>
              <a:ext cx="4277243" cy="3851929"/>
            </a:xfrm>
            <a:prstGeom prst="ellipse">
              <a:avLst/>
            </a:prstGeom>
            <a:solidFill>
              <a:schemeClr val="bg1">
                <a:alpha val="66000"/>
              </a:schemeClr>
            </a:solidFill>
            <a:ln>
              <a:noFill/>
            </a:ln>
            <a:effectLst>
              <a:outerShdw blurRad="317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1">
              <a:extLst>
                <a:ext uri="{FF2B5EF4-FFF2-40B4-BE49-F238E27FC236}">
                  <a16:creationId xmlns:a16="http://schemas.microsoft.com/office/drawing/2014/main" id="{9C897CD7-CC6D-7330-C2DC-EE968230926E}"/>
                </a:ext>
              </a:extLst>
            </p:cNvPr>
            <p:cNvSpPr/>
            <p:nvPr/>
          </p:nvSpPr>
          <p:spPr>
            <a:xfrm>
              <a:off x="4163510" y="2088004"/>
              <a:ext cx="3864977" cy="3480658"/>
            </a:xfrm>
            <a:prstGeom prst="ellipse">
              <a:avLst/>
            </a:prstGeom>
            <a:solidFill>
              <a:schemeClr val="bg1"/>
            </a:solidFill>
            <a:ln>
              <a:noFill/>
            </a:ln>
            <a:effectLst>
              <a:outerShdw blurRad="317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8">
              <a:extLst>
                <a:ext uri="{FF2B5EF4-FFF2-40B4-BE49-F238E27FC236}">
                  <a16:creationId xmlns:a16="http://schemas.microsoft.com/office/drawing/2014/main" id="{7489439E-EFB2-DCBB-EC8A-C1AA41995ED2}"/>
                </a:ext>
              </a:extLst>
            </p:cNvPr>
            <p:cNvSpPr/>
            <p:nvPr/>
          </p:nvSpPr>
          <p:spPr>
            <a:xfrm>
              <a:off x="4253693" y="2169219"/>
              <a:ext cx="3684612" cy="3318227"/>
            </a:xfrm>
            <a:prstGeom prst="ellipse">
              <a:avLst/>
            </a:prstGeom>
            <a:noFill/>
            <a:ln>
              <a:gradFill flip="none" rotWithShape="1">
                <a:gsLst>
                  <a:gs pos="0">
                    <a:srgbClr val="2DD4CA"/>
                  </a:gs>
                  <a:gs pos="100000">
                    <a:srgbClr val="0063A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 name="CuadroTexto 29">
            <a:extLst>
              <a:ext uri="{FF2B5EF4-FFF2-40B4-BE49-F238E27FC236}">
                <a16:creationId xmlns:a16="http://schemas.microsoft.com/office/drawing/2014/main" id="{45F0A48F-B946-E6C6-9015-2FCEADE41F32}"/>
              </a:ext>
            </a:extLst>
          </p:cNvPr>
          <p:cNvSpPr txBox="1"/>
          <p:nvPr/>
        </p:nvSpPr>
        <p:spPr>
          <a:xfrm>
            <a:off x="4084413" y="2137414"/>
            <a:ext cx="3745541" cy="3046988"/>
          </a:xfrm>
          <a:prstGeom prst="rect">
            <a:avLst/>
          </a:prstGeom>
          <a:noFill/>
        </p:spPr>
        <p:txBody>
          <a:bodyPr wrap="square">
            <a:spAutoFit/>
          </a:bodyPr>
          <a:lstStyle/>
          <a:p>
            <a:pPr algn="just"/>
            <a:r>
              <a:rPr lang="es-ES" sz="2400" b="1" dirty="0">
                <a:latin typeface="Arial Narrow" panose="020B0606020202030204" pitchFamily="34" charset="0"/>
              </a:rPr>
              <a:t>SOFTWARE, PROGRAMA encargado de  MANEJAR, GESTIONAR, ADMINISTRAR BASE DE DATOS. RDBMS (</a:t>
            </a:r>
            <a:r>
              <a:rPr lang="es-ES" sz="2400" b="1" dirty="0" err="1">
                <a:latin typeface="Arial Narrow" panose="020B0606020202030204" pitchFamily="34" charset="0"/>
              </a:rPr>
              <a:t>Relational</a:t>
            </a:r>
            <a:r>
              <a:rPr lang="es-ES" sz="2400" b="1" dirty="0">
                <a:latin typeface="Arial Narrow" panose="020B0606020202030204" pitchFamily="34" charset="0"/>
              </a:rPr>
              <a:t> Data Base Management </a:t>
            </a:r>
            <a:r>
              <a:rPr lang="es-ES" sz="2400" b="1" dirty="0" err="1">
                <a:latin typeface="Arial Narrow" panose="020B0606020202030204" pitchFamily="34" charset="0"/>
              </a:rPr>
              <a:t>System</a:t>
            </a:r>
            <a:r>
              <a:rPr lang="es-ES" sz="2400" b="1" dirty="0">
                <a:latin typeface="Arial Narrow" panose="020B0606020202030204" pitchFamily="34" charset="0"/>
              </a:rPr>
              <a:t>) o SGBD (Sistema Gestor de Base de Datos).</a:t>
            </a:r>
            <a:endParaRPr lang="es-BO" sz="2400" b="1" dirty="0">
              <a:latin typeface="Arial Narrow" panose="020B0606020202030204" pitchFamily="34" charset="0"/>
            </a:endParaRPr>
          </a:p>
        </p:txBody>
      </p:sp>
      <p:pic>
        <p:nvPicPr>
          <p:cNvPr id="32" name="Imagen 31">
            <a:extLst>
              <a:ext uri="{FF2B5EF4-FFF2-40B4-BE49-F238E27FC236}">
                <a16:creationId xmlns:a16="http://schemas.microsoft.com/office/drawing/2014/main" id="{9E608189-5913-FC51-0D6F-D52E4DF4DE86}"/>
              </a:ext>
            </a:extLst>
          </p:cNvPr>
          <p:cNvPicPr>
            <a:picLocks noChangeAspect="1"/>
          </p:cNvPicPr>
          <p:nvPr/>
        </p:nvPicPr>
        <p:blipFill>
          <a:blip r:embed="rId2"/>
          <a:stretch>
            <a:fillRect/>
          </a:stretch>
        </p:blipFill>
        <p:spPr>
          <a:xfrm>
            <a:off x="10193499" y="4048481"/>
            <a:ext cx="1381883" cy="1230921"/>
          </a:xfrm>
          <a:prstGeom prst="rect">
            <a:avLst/>
          </a:prstGeom>
        </p:spPr>
      </p:pic>
      <p:pic>
        <p:nvPicPr>
          <p:cNvPr id="33" name="Imagen 32">
            <a:extLst>
              <a:ext uri="{FF2B5EF4-FFF2-40B4-BE49-F238E27FC236}">
                <a16:creationId xmlns:a16="http://schemas.microsoft.com/office/drawing/2014/main" id="{F151749B-8181-4606-38E3-0F203F3932CA}"/>
              </a:ext>
            </a:extLst>
          </p:cNvPr>
          <p:cNvPicPr>
            <a:picLocks noChangeAspect="1"/>
          </p:cNvPicPr>
          <p:nvPr/>
        </p:nvPicPr>
        <p:blipFill>
          <a:blip r:embed="rId3"/>
          <a:stretch>
            <a:fillRect/>
          </a:stretch>
        </p:blipFill>
        <p:spPr>
          <a:xfrm>
            <a:off x="10193499" y="2519759"/>
            <a:ext cx="1718527" cy="1381695"/>
          </a:xfrm>
          <a:prstGeom prst="rect">
            <a:avLst/>
          </a:prstGeom>
        </p:spPr>
      </p:pic>
      <p:pic>
        <p:nvPicPr>
          <p:cNvPr id="34" name="Imagen 33">
            <a:extLst>
              <a:ext uri="{FF2B5EF4-FFF2-40B4-BE49-F238E27FC236}">
                <a16:creationId xmlns:a16="http://schemas.microsoft.com/office/drawing/2014/main" id="{78E2711B-5E2F-3B92-F4DE-49EE56E9BB19}"/>
              </a:ext>
            </a:extLst>
          </p:cNvPr>
          <p:cNvPicPr>
            <a:picLocks noChangeAspect="1"/>
          </p:cNvPicPr>
          <p:nvPr/>
        </p:nvPicPr>
        <p:blipFill>
          <a:blip r:embed="rId4"/>
          <a:stretch>
            <a:fillRect/>
          </a:stretch>
        </p:blipFill>
        <p:spPr>
          <a:xfrm>
            <a:off x="8678489" y="1098175"/>
            <a:ext cx="2359263" cy="1569982"/>
          </a:xfrm>
          <a:prstGeom prst="rect">
            <a:avLst/>
          </a:prstGeom>
        </p:spPr>
      </p:pic>
      <p:pic>
        <p:nvPicPr>
          <p:cNvPr id="35" name="Imagen 34">
            <a:extLst>
              <a:ext uri="{FF2B5EF4-FFF2-40B4-BE49-F238E27FC236}">
                <a16:creationId xmlns:a16="http://schemas.microsoft.com/office/drawing/2014/main" id="{8DE70064-FCCD-8F99-DE34-CE43B8006BE9}"/>
              </a:ext>
            </a:extLst>
          </p:cNvPr>
          <p:cNvPicPr>
            <a:picLocks noChangeAspect="1"/>
          </p:cNvPicPr>
          <p:nvPr/>
        </p:nvPicPr>
        <p:blipFill>
          <a:blip r:embed="rId5"/>
          <a:stretch>
            <a:fillRect/>
          </a:stretch>
        </p:blipFill>
        <p:spPr>
          <a:xfrm>
            <a:off x="10657107" y="5411706"/>
            <a:ext cx="919974" cy="919974"/>
          </a:xfrm>
          <a:prstGeom prst="rect">
            <a:avLst/>
          </a:prstGeom>
        </p:spPr>
      </p:pic>
      <p:pic>
        <p:nvPicPr>
          <p:cNvPr id="36" name="Imagen 35">
            <a:extLst>
              <a:ext uri="{FF2B5EF4-FFF2-40B4-BE49-F238E27FC236}">
                <a16:creationId xmlns:a16="http://schemas.microsoft.com/office/drawing/2014/main" id="{96BBE9A8-96DD-BAD9-29BF-45A6BE0BD4ED}"/>
              </a:ext>
            </a:extLst>
          </p:cNvPr>
          <p:cNvPicPr>
            <a:picLocks noChangeAspect="1"/>
          </p:cNvPicPr>
          <p:nvPr/>
        </p:nvPicPr>
        <p:blipFill>
          <a:blip r:embed="rId6"/>
          <a:stretch>
            <a:fillRect/>
          </a:stretch>
        </p:blipFill>
        <p:spPr>
          <a:xfrm>
            <a:off x="1723480" y="1153448"/>
            <a:ext cx="1066959" cy="1066959"/>
          </a:xfrm>
          <a:prstGeom prst="rect">
            <a:avLst/>
          </a:prstGeom>
        </p:spPr>
      </p:pic>
      <p:pic>
        <p:nvPicPr>
          <p:cNvPr id="38" name="Imagen 37">
            <a:extLst>
              <a:ext uri="{FF2B5EF4-FFF2-40B4-BE49-F238E27FC236}">
                <a16:creationId xmlns:a16="http://schemas.microsoft.com/office/drawing/2014/main" id="{4903A99B-C0BB-41EB-03D3-F7E76F19D798}"/>
              </a:ext>
            </a:extLst>
          </p:cNvPr>
          <p:cNvPicPr>
            <a:picLocks noChangeAspect="1"/>
          </p:cNvPicPr>
          <p:nvPr/>
        </p:nvPicPr>
        <p:blipFill>
          <a:blip r:embed="rId7"/>
          <a:stretch>
            <a:fillRect/>
          </a:stretch>
        </p:blipFill>
        <p:spPr>
          <a:xfrm>
            <a:off x="380099" y="2471521"/>
            <a:ext cx="1321349" cy="1035231"/>
          </a:xfrm>
          <a:prstGeom prst="rect">
            <a:avLst/>
          </a:prstGeom>
        </p:spPr>
      </p:pic>
      <p:pic>
        <p:nvPicPr>
          <p:cNvPr id="39" name="Imagen 38">
            <a:extLst>
              <a:ext uri="{FF2B5EF4-FFF2-40B4-BE49-F238E27FC236}">
                <a16:creationId xmlns:a16="http://schemas.microsoft.com/office/drawing/2014/main" id="{32BEED95-64C9-AEA6-D466-93F5CD154841}"/>
              </a:ext>
            </a:extLst>
          </p:cNvPr>
          <p:cNvPicPr>
            <a:picLocks noChangeAspect="1"/>
          </p:cNvPicPr>
          <p:nvPr/>
        </p:nvPicPr>
        <p:blipFill>
          <a:blip r:embed="rId8"/>
          <a:stretch>
            <a:fillRect/>
          </a:stretch>
        </p:blipFill>
        <p:spPr>
          <a:xfrm>
            <a:off x="337119" y="3625307"/>
            <a:ext cx="1481521" cy="1481521"/>
          </a:xfrm>
          <a:prstGeom prst="rect">
            <a:avLst/>
          </a:prstGeom>
        </p:spPr>
      </p:pic>
      <p:sp>
        <p:nvSpPr>
          <p:cNvPr id="41" name="CuadroTexto 40">
            <a:extLst>
              <a:ext uri="{FF2B5EF4-FFF2-40B4-BE49-F238E27FC236}">
                <a16:creationId xmlns:a16="http://schemas.microsoft.com/office/drawing/2014/main" id="{F962DF1E-48E4-76D8-5BFC-BF572EF36FE0}"/>
              </a:ext>
            </a:extLst>
          </p:cNvPr>
          <p:cNvSpPr txBox="1"/>
          <p:nvPr/>
        </p:nvSpPr>
        <p:spPr>
          <a:xfrm>
            <a:off x="1997714" y="74852"/>
            <a:ext cx="8196567" cy="1066959"/>
          </a:xfrm>
          <a:prstGeom prst="rect">
            <a:avLst/>
          </a:prstGeom>
          <a:noFill/>
        </p:spPr>
        <p:txBody>
          <a:bodyPr wrap="square" rtlCol="0">
            <a:spAutoFit/>
          </a:bodyPr>
          <a:lstStyle/>
          <a:p>
            <a:pPr algn="ctr">
              <a:lnSpc>
                <a:spcPts val="3800"/>
              </a:lnSpc>
            </a:pPr>
            <a:r>
              <a:rPr lang="es-ES" sz="3600" b="1" dirty="0">
                <a:solidFill>
                  <a:srgbClr val="FF0000"/>
                </a:solidFill>
                <a:latin typeface="Montserrat" panose="02000505000000020004" pitchFamily="2" charset="0"/>
              </a:rPr>
              <a:t>GESTOR DE BASES DE DATOS (RDBMS)</a:t>
            </a:r>
            <a:endParaRPr lang="es-BO" sz="3600" b="1" dirty="0">
              <a:solidFill>
                <a:srgbClr val="FF0000"/>
              </a:solidFill>
              <a:latin typeface="Montserrat" panose="02000505000000020004" pitchFamily="2" charset="0"/>
            </a:endParaRPr>
          </a:p>
        </p:txBody>
      </p:sp>
      <p:pic>
        <p:nvPicPr>
          <p:cNvPr id="43" name="Imagen 42">
            <a:extLst>
              <a:ext uri="{FF2B5EF4-FFF2-40B4-BE49-F238E27FC236}">
                <a16:creationId xmlns:a16="http://schemas.microsoft.com/office/drawing/2014/main" id="{99808815-39DE-9447-8876-459C12FDD793}"/>
              </a:ext>
            </a:extLst>
          </p:cNvPr>
          <p:cNvPicPr>
            <a:picLocks noChangeAspect="1"/>
          </p:cNvPicPr>
          <p:nvPr/>
        </p:nvPicPr>
        <p:blipFill>
          <a:blip r:embed="rId9"/>
          <a:stretch>
            <a:fillRect/>
          </a:stretch>
        </p:blipFill>
        <p:spPr>
          <a:xfrm>
            <a:off x="229858" y="5211752"/>
            <a:ext cx="2987244" cy="670454"/>
          </a:xfrm>
          <a:prstGeom prst="rect">
            <a:avLst/>
          </a:prstGeom>
        </p:spPr>
      </p:pic>
      <p:sp>
        <p:nvSpPr>
          <p:cNvPr id="44" name="CuadroTexto 43">
            <a:extLst>
              <a:ext uri="{FF2B5EF4-FFF2-40B4-BE49-F238E27FC236}">
                <a16:creationId xmlns:a16="http://schemas.microsoft.com/office/drawing/2014/main" id="{D8A8253D-8D7C-7827-1D3C-4686CE47F0BD}"/>
              </a:ext>
            </a:extLst>
          </p:cNvPr>
          <p:cNvSpPr txBox="1"/>
          <p:nvPr/>
        </p:nvSpPr>
        <p:spPr>
          <a:xfrm flipH="1">
            <a:off x="3509768" y="6392534"/>
            <a:ext cx="2892754" cy="369332"/>
          </a:xfrm>
          <a:prstGeom prst="rect">
            <a:avLst/>
          </a:prstGeom>
          <a:noFill/>
        </p:spPr>
        <p:txBody>
          <a:bodyPr wrap="square" rtlCol="0">
            <a:spAutoFit/>
          </a:bodyPr>
          <a:lstStyle/>
          <a:p>
            <a:r>
              <a:rPr lang="es-ES" dirty="0">
                <a:solidFill>
                  <a:srgbClr val="0000CC"/>
                </a:solidFill>
                <a:latin typeface="Arial Narrow" panose="020B0606020202030204" pitchFamily="34" charset="0"/>
              </a:rPr>
              <a:t>-MANIPULACION DE DATOS</a:t>
            </a:r>
            <a:endParaRPr lang="es-BO" dirty="0">
              <a:solidFill>
                <a:srgbClr val="0000CC"/>
              </a:solidFill>
              <a:latin typeface="Arial Narrow" panose="020B0606020202030204" pitchFamily="34" charset="0"/>
            </a:endParaRPr>
          </a:p>
        </p:txBody>
      </p:sp>
      <p:sp>
        <p:nvSpPr>
          <p:cNvPr id="45" name="CuadroTexto 44">
            <a:extLst>
              <a:ext uri="{FF2B5EF4-FFF2-40B4-BE49-F238E27FC236}">
                <a16:creationId xmlns:a16="http://schemas.microsoft.com/office/drawing/2014/main" id="{BF7808F3-B366-3F61-E52C-6F7B18D0C86B}"/>
              </a:ext>
            </a:extLst>
          </p:cNvPr>
          <p:cNvSpPr txBox="1"/>
          <p:nvPr/>
        </p:nvSpPr>
        <p:spPr>
          <a:xfrm flipH="1">
            <a:off x="3509768" y="6092331"/>
            <a:ext cx="6348353" cy="369332"/>
          </a:xfrm>
          <a:prstGeom prst="rect">
            <a:avLst/>
          </a:prstGeom>
          <a:noFill/>
        </p:spPr>
        <p:txBody>
          <a:bodyPr wrap="square" rtlCol="0">
            <a:spAutoFit/>
          </a:bodyPr>
          <a:lstStyle/>
          <a:p>
            <a:r>
              <a:rPr lang="es-ES" dirty="0">
                <a:solidFill>
                  <a:srgbClr val="0000CC"/>
                </a:solidFill>
                <a:latin typeface="Arial Narrow" panose="020B0606020202030204" pitchFamily="34" charset="0"/>
              </a:rPr>
              <a:t>-DEFINICIÓN DE LAS ESTRUCTURAS PARA ALMACENAR DATOS</a:t>
            </a:r>
            <a:endParaRPr lang="es-BO" dirty="0">
              <a:solidFill>
                <a:srgbClr val="0000CC"/>
              </a:solidFill>
              <a:latin typeface="Arial Narrow" panose="020B0606020202030204" pitchFamily="34" charset="0"/>
            </a:endParaRPr>
          </a:p>
        </p:txBody>
      </p:sp>
      <p:sp>
        <p:nvSpPr>
          <p:cNvPr id="46" name="Abrir llave 45">
            <a:extLst>
              <a:ext uri="{FF2B5EF4-FFF2-40B4-BE49-F238E27FC236}">
                <a16:creationId xmlns:a16="http://schemas.microsoft.com/office/drawing/2014/main" id="{D366F09A-0B49-7164-848B-29E3D83042F9}"/>
              </a:ext>
            </a:extLst>
          </p:cNvPr>
          <p:cNvSpPr/>
          <p:nvPr/>
        </p:nvSpPr>
        <p:spPr>
          <a:xfrm rot="16200000">
            <a:off x="5684389" y="5272779"/>
            <a:ext cx="278831" cy="115743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47" name="CuadroTexto 46">
            <a:extLst>
              <a:ext uri="{FF2B5EF4-FFF2-40B4-BE49-F238E27FC236}">
                <a16:creationId xmlns:a16="http://schemas.microsoft.com/office/drawing/2014/main" id="{FFB04878-5A5A-D478-A66C-60B4326FDAF0}"/>
              </a:ext>
            </a:extLst>
          </p:cNvPr>
          <p:cNvSpPr txBox="1"/>
          <p:nvPr/>
        </p:nvSpPr>
        <p:spPr>
          <a:xfrm>
            <a:off x="5385003" y="5304577"/>
            <a:ext cx="1083951" cy="369332"/>
          </a:xfrm>
          <a:prstGeom prst="rect">
            <a:avLst/>
          </a:prstGeom>
          <a:noFill/>
        </p:spPr>
        <p:txBody>
          <a:bodyPr wrap="none" rtlCol="0">
            <a:spAutoFit/>
          </a:bodyPr>
          <a:lstStyle/>
          <a:p>
            <a:r>
              <a:rPr lang="es-ES" b="1" dirty="0">
                <a:solidFill>
                  <a:srgbClr val="FF0000"/>
                </a:solidFill>
              </a:rPr>
              <a:t>FUNCIÓN</a:t>
            </a:r>
            <a:endParaRPr lang="es-BO" b="1" dirty="0">
              <a:solidFill>
                <a:srgbClr val="FF0000"/>
              </a:solidFill>
            </a:endParaRPr>
          </a:p>
        </p:txBody>
      </p:sp>
    </p:spTree>
    <p:extLst>
      <p:ext uri="{BB962C8B-B14F-4D97-AF65-F5344CB8AC3E}">
        <p14:creationId xmlns:p14="http://schemas.microsoft.com/office/powerpoint/2010/main" val="13769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3A388419-1226-CB51-670D-74EFF44000FE}"/>
              </a:ext>
            </a:extLst>
          </p:cNvPr>
          <p:cNvSpPr/>
          <p:nvPr/>
        </p:nvSpPr>
        <p:spPr>
          <a:xfrm>
            <a:off x="2511864" y="1422400"/>
            <a:ext cx="729175" cy="621825"/>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a:extLst>
              <a:ext uri="{FF2B5EF4-FFF2-40B4-BE49-F238E27FC236}">
                <a16:creationId xmlns:a16="http://schemas.microsoft.com/office/drawing/2014/main" id="{4322D643-4EDE-139F-8266-26C1B0D0ABD2}"/>
              </a:ext>
            </a:extLst>
          </p:cNvPr>
          <p:cNvSpPr txBox="1"/>
          <p:nvPr/>
        </p:nvSpPr>
        <p:spPr>
          <a:xfrm>
            <a:off x="2137497" y="2044225"/>
            <a:ext cx="1620957" cy="461665"/>
          </a:xfrm>
          <a:prstGeom prst="rect">
            <a:avLst/>
          </a:prstGeom>
          <a:noFill/>
        </p:spPr>
        <p:txBody>
          <a:bodyPr wrap="none" rtlCol="0">
            <a:spAutoFit/>
          </a:bodyPr>
          <a:lstStyle/>
          <a:p>
            <a:r>
              <a:rPr lang="es-ES" sz="2400" dirty="0">
                <a:latin typeface="Montserrat" panose="02000505000000020004" pitchFamily="2" charset="0"/>
              </a:rPr>
              <a:t>Conjunto</a:t>
            </a:r>
            <a:endParaRPr lang="es-BO" sz="2400" dirty="0">
              <a:latin typeface="Montserrat" panose="02000505000000020004" pitchFamily="2" charset="0"/>
            </a:endParaRPr>
          </a:p>
        </p:txBody>
      </p:sp>
      <p:pic>
        <p:nvPicPr>
          <p:cNvPr id="7" name="Imagen 6" descr="Icono&#10;&#10;Descripción generada automáticamente">
            <a:extLst>
              <a:ext uri="{FF2B5EF4-FFF2-40B4-BE49-F238E27FC236}">
                <a16:creationId xmlns:a16="http://schemas.microsoft.com/office/drawing/2014/main" id="{7BE6764C-4A1A-EC01-2D23-38F0CFB06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115" y="2072913"/>
            <a:ext cx="931432" cy="931432"/>
          </a:xfrm>
          <a:prstGeom prst="rect">
            <a:avLst/>
          </a:prstGeom>
        </p:spPr>
      </p:pic>
      <p:sp>
        <p:nvSpPr>
          <p:cNvPr id="8" name="CuadroTexto 7">
            <a:extLst>
              <a:ext uri="{FF2B5EF4-FFF2-40B4-BE49-F238E27FC236}">
                <a16:creationId xmlns:a16="http://schemas.microsoft.com/office/drawing/2014/main" id="{29177C02-0425-E76E-540D-9D55E5F6CDB8}"/>
              </a:ext>
            </a:extLst>
          </p:cNvPr>
          <p:cNvSpPr txBox="1"/>
          <p:nvPr/>
        </p:nvSpPr>
        <p:spPr>
          <a:xfrm>
            <a:off x="3861781" y="3007975"/>
            <a:ext cx="1726755" cy="461665"/>
          </a:xfrm>
          <a:prstGeom prst="rect">
            <a:avLst/>
          </a:prstGeom>
          <a:noFill/>
        </p:spPr>
        <p:txBody>
          <a:bodyPr wrap="none" rtlCol="0">
            <a:spAutoFit/>
          </a:bodyPr>
          <a:lstStyle/>
          <a:p>
            <a:r>
              <a:rPr lang="es-ES" sz="2400" dirty="0">
                <a:latin typeface="Montserrat" panose="02000505000000020004" pitchFamily="2" charset="0"/>
              </a:rPr>
              <a:t>colección</a:t>
            </a:r>
            <a:endParaRPr lang="es-BO" sz="2400" dirty="0">
              <a:latin typeface="Montserrat" panose="02000505000000020004" pitchFamily="2" charset="0"/>
            </a:endParaRPr>
          </a:p>
        </p:txBody>
      </p:sp>
      <p:pic>
        <p:nvPicPr>
          <p:cNvPr id="9" name="Imagen 8">
            <a:extLst>
              <a:ext uri="{FF2B5EF4-FFF2-40B4-BE49-F238E27FC236}">
                <a16:creationId xmlns:a16="http://schemas.microsoft.com/office/drawing/2014/main" id="{B58BE8F5-BD8F-0F92-F07D-089C76584604}"/>
              </a:ext>
            </a:extLst>
          </p:cNvPr>
          <p:cNvPicPr>
            <a:picLocks noChangeAspect="1"/>
          </p:cNvPicPr>
          <p:nvPr/>
        </p:nvPicPr>
        <p:blipFill>
          <a:blip r:embed="rId3"/>
          <a:stretch>
            <a:fillRect/>
          </a:stretch>
        </p:blipFill>
        <p:spPr>
          <a:xfrm>
            <a:off x="6173875" y="3570653"/>
            <a:ext cx="1386599" cy="1386599"/>
          </a:xfrm>
          <a:prstGeom prst="rect">
            <a:avLst/>
          </a:prstGeom>
        </p:spPr>
      </p:pic>
      <p:sp>
        <p:nvSpPr>
          <p:cNvPr id="10" name="CuadroTexto 9">
            <a:extLst>
              <a:ext uri="{FF2B5EF4-FFF2-40B4-BE49-F238E27FC236}">
                <a16:creationId xmlns:a16="http://schemas.microsoft.com/office/drawing/2014/main" id="{9325D57C-0B61-64A0-7E7E-347CB3611708}"/>
              </a:ext>
            </a:extLst>
          </p:cNvPr>
          <p:cNvSpPr txBox="1"/>
          <p:nvPr/>
        </p:nvSpPr>
        <p:spPr>
          <a:xfrm>
            <a:off x="7674258" y="2228179"/>
            <a:ext cx="2350323" cy="461665"/>
          </a:xfrm>
          <a:prstGeom prst="rect">
            <a:avLst/>
          </a:prstGeom>
          <a:noFill/>
        </p:spPr>
        <p:txBody>
          <a:bodyPr wrap="none" rtlCol="0">
            <a:spAutoFit/>
          </a:bodyPr>
          <a:lstStyle/>
          <a:p>
            <a:r>
              <a:rPr lang="es-ES" sz="2400" dirty="0">
                <a:latin typeface="Montserrat" panose="02000505000000020004" pitchFamily="2" charset="0"/>
              </a:rPr>
              <a:t>estructurados</a:t>
            </a:r>
            <a:endParaRPr lang="es-BO" sz="2400" dirty="0">
              <a:latin typeface="Montserrat" panose="02000505000000020004" pitchFamily="2" charset="0"/>
            </a:endParaRPr>
          </a:p>
        </p:txBody>
      </p:sp>
      <p:sp>
        <p:nvSpPr>
          <p:cNvPr id="11" name="CuadroTexto 10">
            <a:extLst>
              <a:ext uri="{FF2B5EF4-FFF2-40B4-BE49-F238E27FC236}">
                <a16:creationId xmlns:a16="http://schemas.microsoft.com/office/drawing/2014/main" id="{E26F9FD3-F242-0667-9E83-77961CF03E6E}"/>
              </a:ext>
            </a:extLst>
          </p:cNvPr>
          <p:cNvSpPr txBox="1"/>
          <p:nvPr/>
        </p:nvSpPr>
        <p:spPr>
          <a:xfrm>
            <a:off x="7630977" y="2820511"/>
            <a:ext cx="2084225" cy="461665"/>
          </a:xfrm>
          <a:prstGeom prst="rect">
            <a:avLst/>
          </a:prstGeom>
          <a:noFill/>
        </p:spPr>
        <p:txBody>
          <a:bodyPr wrap="none" rtlCol="0">
            <a:spAutoFit/>
          </a:bodyPr>
          <a:lstStyle/>
          <a:p>
            <a:r>
              <a:rPr lang="es-ES" sz="2400" dirty="0">
                <a:latin typeface="Montserrat" panose="02000505000000020004" pitchFamily="2" charset="0"/>
              </a:rPr>
              <a:t>organizados</a:t>
            </a:r>
            <a:endParaRPr lang="es-BO" sz="2400" dirty="0">
              <a:latin typeface="Montserrat" panose="02000505000000020004" pitchFamily="2" charset="0"/>
            </a:endParaRPr>
          </a:p>
        </p:txBody>
      </p:sp>
      <p:sp>
        <p:nvSpPr>
          <p:cNvPr id="13" name="CuadroTexto 12">
            <a:extLst>
              <a:ext uri="{FF2B5EF4-FFF2-40B4-BE49-F238E27FC236}">
                <a16:creationId xmlns:a16="http://schemas.microsoft.com/office/drawing/2014/main" id="{B39C2F02-6FC2-4967-98D1-5A27D6DB86DF}"/>
              </a:ext>
            </a:extLst>
          </p:cNvPr>
          <p:cNvSpPr txBox="1"/>
          <p:nvPr/>
        </p:nvSpPr>
        <p:spPr>
          <a:xfrm>
            <a:off x="7674258" y="4607769"/>
            <a:ext cx="2169184" cy="461665"/>
          </a:xfrm>
          <a:prstGeom prst="rect">
            <a:avLst/>
          </a:prstGeom>
          <a:noFill/>
        </p:spPr>
        <p:txBody>
          <a:bodyPr wrap="none" rtlCol="0">
            <a:spAutoFit/>
          </a:bodyPr>
          <a:lstStyle/>
          <a:p>
            <a:r>
              <a:rPr lang="es-ES" sz="2400" dirty="0">
                <a:latin typeface="Montserrat" panose="02000505000000020004" pitchFamily="2" charset="0"/>
              </a:rPr>
              <a:t>relacionados</a:t>
            </a:r>
            <a:endParaRPr lang="es-BO" sz="2400" dirty="0">
              <a:latin typeface="Montserrat" panose="02000505000000020004" pitchFamily="2" charset="0"/>
            </a:endParaRPr>
          </a:p>
        </p:txBody>
      </p:sp>
      <p:pic>
        <p:nvPicPr>
          <p:cNvPr id="14" name="Imagen 13">
            <a:extLst>
              <a:ext uri="{FF2B5EF4-FFF2-40B4-BE49-F238E27FC236}">
                <a16:creationId xmlns:a16="http://schemas.microsoft.com/office/drawing/2014/main" id="{4C229149-0F1F-5146-DD9D-63C68136E0EF}"/>
              </a:ext>
            </a:extLst>
          </p:cNvPr>
          <p:cNvPicPr>
            <a:picLocks noChangeAspect="1"/>
          </p:cNvPicPr>
          <p:nvPr/>
        </p:nvPicPr>
        <p:blipFill>
          <a:blip r:embed="rId3"/>
          <a:stretch>
            <a:fillRect/>
          </a:stretch>
        </p:blipFill>
        <p:spPr>
          <a:xfrm>
            <a:off x="6184426" y="2382250"/>
            <a:ext cx="1386599" cy="1386599"/>
          </a:xfrm>
          <a:prstGeom prst="rect">
            <a:avLst/>
          </a:prstGeom>
        </p:spPr>
      </p:pic>
      <p:sp>
        <p:nvSpPr>
          <p:cNvPr id="15" name="CuadroTexto 14">
            <a:extLst>
              <a:ext uri="{FF2B5EF4-FFF2-40B4-BE49-F238E27FC236}">
                <a16:creationId xmlns:a16="http://schemas.microsoft.com/office/drawing/2014/main" id="{F0042B0B-4778-9EEA-D54B-93F6F8DCF206}"/>
              </a:ext>
            </a:extLst>
          </p:cNvPr>
          <p:cNvSpPr txBox="1"/>
          <p:nvPr/>
        </p:nvSpPr>
        <p:spPr>
          <a:xfrm>
            <a:off x="7630977" y="4032856"/>
            <a:ext cx="1854995" cy="461665"/>
          </a:xfrm>
          <a:prstGeom prst="rect">
            <a:avLst/>
          </a:prstGeom>
          <a:noFill/>
        </p:spPr>
        <p:txBody>
          <a:bodyPr wrap="none" rtlCol="0">
            <a:spAutoFit/>
          </a:bodyPr>
          <a:lstStyle/>
          <a:p>
            <a:r>
              <a:rPr lang="es-ES" sz="2400" dirty="0">
                <a:latin typeface="Montserrat" panose="02000505000000020004" pitchFamily="2" charset="0"/>
              </a:rPr>
              <a:t>integrados</a:t>
            </a:r>
            <a:endParaRPr lang="es-BO" sz="2400" dirty="0">
              <a:latin typeface="Montserrat" panose="02000505000000020004" pitchFamily="2" charset="0"/>
            </a:endParaRPr>
          </a:p>
        </p:txBody>
      </p:sp>
      <p:sp>
        <p:nvSpPr>
          <p:cNvPr id="16" name="CuadroTexto 15">
            <a:extLst>
              <a:ext uri="{FF2B5EF4-FFF2-40B4-BE49-F238E27FC236}">
                <a16:creationId xmlns:a16="http://schemas.microsoft.com/office/drawing/2014/main" id="{50786550-C4C4-4229-33B4-12F883586671}"/>
              </a:ext>
            </a:extLst>
          </p:cNvPr>
          <p:cNvSpPr txBox="1"/>
          <p:nvPr/>
        </p:nvSpPr>
        <p:spPr>
          <a:xfrm>
            <a:off x="1541969" y="169158"/>
            <a:ext cx="10532050"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CONCEPTUALIZACIÓN DE BASES DE DATOS</a:t>
            </a:r>
            <a:endParaRPr lang="es-BO" sz="3600" b="1" dirty="0">
              <a:solidFill>
                <a:srgbClr val="FF0000"/>
              </a:solidFill>
              <a:latin typeface="Montserrat" panose="02000505000000020004" pitchFamily="2" charset="0"/>
            </a:endParaRPr>
          </a:p>
        </p:txBody>
      </p:sp>
      <p:sp>
        <p:nvSpPr>
          <p:cNvPr id="17" name="Rectángulo 16">
            <a:extLst>
              <a:ext uri="{FF2B5EF4-FFF2-40B4-BE49-F238E27FC236}">
                <a16:creationId xmlns:a16="http://schemas.microsoft.com/office/drawing/2014/main" id="{76ACDCD4-E0AB-2DBE-F9E2-287FFB692B06}"/>
              </a:ext>
            </a:extLst>
          </p:cNvPr>
          <p:cNvSpPr/>
          <p:nvPr/>
        </p:nvSpPr>
        <p:spPr>
          <a:xfrm>
            <a:off x="5963920" y="2228179"/>
            <a:ext cx="1386599" cy="4071021"/>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a:extLst>
              <a:ext uri="{FF2B5EF4-FFF2-40B4-BE49-F238E27FC236}">
                <a16:creationId xmlns:a16="http://schemas.microsoft.com/office/drawing/2014/main" id="{A1779695-9746-3CF9-C1B9-0339A1A6E4D9}"/>
              </a:ext>
            </a:extLst>
          </p:cNvPr>
          <p:cNvSpPr txBox="1"/>
          <p:nvPr/>
        </p:nvSpPr>
        <p:spPr>
          <a:xfrm>
            <a:off x="7595725" y="5200101"/>
            <a:ext cx="1207382" cy="461665"/>
          </a:xfrm>
          <a:prstGeom prst="rect">
            <a:avLst/>
          </a:prstGeom>
          <a:noFill/>
        </p:spPr>
        <p:txBody>
          <a:bodyPr wrap="none" rtlCol="0">
            <a:spAutoFit/>
          </a:bodyPr>
          <a:lstStyle/>
          <a:p>
            <a:r>
              <a:rPr lang="es-ES" sz="2400" dirty="0">
                <a:latin typeface="Montserrat" panose="02000505000000020004" pitchFamily="2" charset="0"/>
              </a:rPr>
              <a:t>fiables</a:t>
            </a:r>
            <a:endParaRPr lang="es-BO" sz="2400" dirty="0">
              <a:latin typeface="Montserrat" panose="02000505000000020004" pitchFamily="2" charset="0"/>
            </a:endParaRPr>
          </a:p>
        </p:txBody>
      </p:sp>
      <p:sp>
        <p:nvSpPr>
          <p:cNvPr id="19" name="CuadroTexto 18">
            <a:extLst>
              <a:ext uri="{FF2B5EF4-FFF2-40B4-BE49-F238E27FC236}">
                <a16:creationId xmlns:a16="http://schemas.microsoft.com/office/drawing/2014/main" id="{467CC9B2-961E-85BD-DB74-20623EA4CF83}"/>
              </a:ext>
            </a:extLst>
          </p:cNvPr>
          <p:cNvSpPr txBox="1"/>
          <p:nvPr/>
        </p:nvSpPr>
        <p:spPr>
          <a:xfrm>
            <a:off x="4637931" y="5969269"/>
            <a:ext cx="1290738" cy="461665"/>
          </a:xfrm>
          <a:prstGeom prst="rect">
            <a:avLst/>
          </a:prstGeom>
          <a:noFill/>
        </p:spPr>
        <p:txBody>
          <a:bodyPr wrap="none" rtlCol="0">
            <a:spAutoFit/>
          </a:bodyPr>
          <a:lstStyle/>
          <a:p>
            <a:r>
              <a:rPr lang="es-ES" sz="2400" dirty="0">
                <a:latin typeface="Montserrat" panose="02000505000000020004" pitchFamily="2" charset="0"/>
              </a:rPr>
              <a:t>DATOS</a:t>
            </a:r>
            <a:endParaRPr lang="es-BO" sz="2400" dirty="0">
              <a:latin typeface="Montserrat" panose="02000505000000020004" pitchFamily="2" charset="0"/>
            </a:endParaRPr>
          </a:p>
        </p:txBody>
      </p:sp>
      <p:pic>
        <p:nvPicPr>
          <p:cNvPr id="20" name="Imagen 19">
            <a:extLst>
              <a:ext uri="{FF2B5EF4-FFF2-40B4-BE49-F238E27FC236}">
                <a16:creationId xmlns:a16="http://schemas.microsoft.com/office/drawing/2014/main" id="{D239FE0C-1B7A-D32A-CAEB-F19F570F7E82}"/>
              </a:ext>
            </a:extLst>
          </p:cNvPr>
          <p:cNvPicPr>
            <a:picLocks noChangeAspect="1"/>
          </p:cNvPicPr>
          <p:nvPr/>
        </p:nvPicPr>
        <p:blipFill>
          <a:blip r:embed="rId3"/>
          <a:stretch>
            <a:fillRect/>
          </a:stretch>
        </p:blipFill>
        <p:spPr>
          <a:xfrm>
            <a:off x="6173875" y="4813503"/>
            <a:ext cx="1386599" cy="1386599"/>
          </a:xfrm>
          <a:prstGeom prst="rect">
            <a:avLst/>
          </a:prstGeom>
        </p:spPr>
      </p:pic>
      <p:sp>
        <p:nvSpPr>
          <p:cNvPr id="21" name="CuadroTexto 20">
            <a:extLst>
              <a:ext uri="{FF2B5EF4-FFF2-40B4-BE49-F238E27FC236}">
                <a16:creationId xmlns:a16="http://schemas.microsoft.com/office/drawing/2014/main" id="{03274F32-46F7-9834-9352-C68CAD6FCBFE}"/>
              </a:ext>
            </a:extLst>
          </p:cNvPr>
          <p:cNvSpPr txBox="1"/>
          <p:nvPr/>
        </p:nvSpPr>
        <p:spPr>
          <a:xfrm>
            <a:off x="7581576" y="3443287"/>
            <a:ext cx="2234907" cy="461665"/>
          </a:xfrm>
          <a:prstGeom prst="rect">
            <a:avLst/>
          </a:prstGeom>
          <a:noFill/>
        </p:spPr>
        <p:txBody>
          <a:bodyPr wrap="none" rtlCol="0">
            <a:spAutoFit/>
          </a:bodyPr>
          <a:lstStyle/>
          <a:p>
            <a:r>
              <a:rPr lang="es-ES" sz="2400" dirty="0">
                <a:latin typeface="Montserrat" panose="02000505000000020004" pitchFamily="2" charset="0"/>
              </a:rPr>
              <a:t>homogéneos</a:t>
            </a:r>
            <a:endParaRPr lang="es-BO" sz="2400" dirty="0">
              <a:latin typeface="Montserrat" panose="02000505000000020004" pitchFamily="2" charset="0"/>
            </a:endParaRPr>
          </a:p>
        </p:txBody>
      </p:sp>
      <p:sp>
        <p:nvSpPr>
          <p:cNvPr id="22" name="CuadroTexto 21">
            <a:extLst>
              <a:ext uri="{FF2B5EF4-FFF2-40B4-BE49-F238E27FC236}">
                <a16:creationId xmlns:a16="http://schemas.microsoft.com/office/drawing/2014/main" id="{8560778E-3AA5-0CA4-F0F2-686984B4376F}"/>
              </a:ext>
            </a:extLst>
          </p:cNvPr>
          <p:cNvSpPr txBox="1"/>
          <p:nvPr/>
        </p:nvSpPr>
        <p:spPr>
          <a:xfrm>
            <a:off x="7674258" y="5763288"/>
            <a:ext cx="1790875" cy="461665"/>
          </a:xfrm>
          <a:prstGeom prst="rect">
            <a:avLst/>
          </a:prstGeom>
          <a:noFill/>
        </p:spPr>
        <p:txBody>
          <a:bodyPr wrap="none" rtlCol="0">
            <a:spAutoFit/>
          </a:bodyPr>
          <a:lstStyle/>
          <a:p>
            <a:r>
              <a:rPr lang="es-ES" sz="2400" dirty="0">
                <a:latin typeface="Montserrat" panose="02000505000000020004" pitchFamily="2" charset="0"/>
              </a:rPr>
              <a:t>accesibles</a:t>
            </a:r>
            <a:endParaRPr lang="es-BO" sz="2400" dirty="0">
              <a:latin typeface="Montserrat" panose="02000505000000020004" pitchFamily="2" charset="0"/>
            </a:endParaRPr>
          </a:p>
        </p:txBody>
      </p:sp>
      <p:sp>
        <p:nvSpPr>
          <p:cNvPr id="23" name="CuadroTexto 22">
            <a:extLst>
              <a:ext uri="{FF2B5EF4-FFF2-40B4-BE49-F238E27FC236}">
                <a16:creationId xmlns:a16="http://schemas.microsoft.com/office/drawing/2014/main" id="{AE595CC3-1129-1618-0329-2947265DBA84}"/>
              </a:ext>
            </a:extLst>
          </p:cNvPr>
          <p:cNvSpPr txBox="1"/>
          <p:nvPr/>
        </p:nvSpPr>
        <p:spPr>
          <a:xfrm>
            <a:off x="5901243" y="1469548"/>
            <a:ext cx="1511952" cy="461665"/>
          </a:xfrm>
          <a:prstGeom prst="rect">
            <a:avLst/>
          </a:prstGeom>
          <a:noFill/>
        </p:spPr>
        <p:txBody>
          <a:bodyPr wrap="none" rtlCol="0">
            <a:spAutoFit/>
          </a:bodyPr>
          <a:lstStyle/>
          <a:p>
            <a:r>
              <a:rPr lang="es-ES" sz="2400" dirty="0">
                <a:latin typeface="Montserrat" panose="02000505000000020004" pitchFamily="2" charset="0"/>
              </a:rPr>
              <a:t>almacén</a:t>
            </a:r>
            <a:endParaRPr lang="es-BO" sz="2400" dirty="0">
              <a:latin typeface="Montserrat" panose="02000505000000020004" pitchFamily="2" charset="0"/>
            </a:endParaRPr>
          </a:p>
        </p:txBody>
      </p:sp>
      <p:sp>
        <p:nvSpPr>
          <p:cNvPr id="24" name="CuadroTexto 23">
            <a:extLst>
              <a:ext uri="{FF2B5EF4-FFF2-40B4-BE49-F238E27FC236}">
                <a16:creationId xmlns:a16="http://schemas.microsoft.com/office/drawing/2014/main" id="{2E41D32F-4578-B169-614E-5656BE111FD2}"/>
              </a:ext>
            </a:extLst>
          </p:cNvPr>
          <p:cNvSpPr txBox="1"/>
          <p:nvPr/>
        </p:nvSpPr>
        <p:spPr>
          <a:xfrm>
            <a:off x="5928669" y="1788318"/>
            <a:ext cx="1558440" cy="461665"/>
          </a:xfrm>
          <a:prstGeom prst="rect">
            <a:avLst/>
          </a:prstGeom>
          <a:noFill/>
        </p:spPr>
        <p:txBody>
          <a:bodyPr wrap="none" rtlCol="0">
            <a:spAutoFit/>
          </a:bodyPr>
          <a:lstStyle/>
          <a:p>
            <a:r>
              <a:rPr lang="es-ES" sz="2400" dirty="0">
                <a:latin typeface="Montserrat" panose="02000505000000020004" pitchFamily="2" charset="0"/>
              </a:rPr>
              <a:t>depósito</a:t>
            </a:r>
            <a:endParaRPr lang="es-BO" sz="2400" dirty="0">
              <a:latin typeface="Montserrat" panose="02000505000000020004" pitchFamily="2" charset="0"/>
            </a:endParaRPr>
          </a:p>
        </p:txBody>
      </p:sp>
    </p:spTree>
    <p:extLst>
      <p:ext uri="{BB962C8B-B14F-4D97-AF65-F5344CB8AC3E}">
        <p14:creationId xmlns:p14="http://schemas.microsoft.com/office/powerpoint/2010/main" val="34492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67">
            <a:extLst>
              <a:ext uri="{FF2B5EF4-FFF2-40B4-BE49-F238E27FC236}">
                <a16:creationId xmlns:a16="http://schemas.microsoft.com/office/drawing/2014/main" id="{9A0E099B-F3C8-E1EB-EE84-A0817D21F62B}"/>
              </a:ext>
            </a:extLst>
          </p:cNvPr>
          <p:cNvSpPr/>
          <p:nvPr/>
        </p:nvSpPr>
        <p:spPr>
          <a:xfrm>
            <a:off x="0" y="5769597"/>
            <a:ext cx="12191999" cy="936003"/>
          </a:xfrm>
          <a:prstGeom prst="roundRect">
            <a:avLst>
              <a:gd name="adj" fmla="val 0"/>
            </a:avLst>
          </a:prstGeom>
          <a:gradFill>
            <a:gsLst>
              <a:gs pos="0">
                <a:srgbClr val="D7D0E8"/>
              </a:gs>
              <a:gs pos="100000">
                <a:srgbClr val="946BAF"/>
              </a:gs>
            </a:gsLst>
            <a:lin ang="2700000" scaled="1"/>
          </a:gra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7" name="Rectangle: Rounded Corners 59">
            <a:extLst>
              <a:ext uri="{FF2B5EF4-FFF2-40B4-BE49-F238E27FC236}">
                <a16:creationId xmlns:a16="http://schemas.microsoft.com/office/drawing/2014/main" id="{CC0366B1-2A3E-5078-ED15-408889F54C68}"/>
              </a:ext>
            </a:extLst>
          </p:cNvPr>
          <p:cNvSpPr/>
          <p:nvPr/>
        </p:nvSpPr>
        <p:spPr>
          <a:xfrm>
            <a:off x="-78772" y="4658887"/>
            <a:ext cx="12270771" cy="1042341"/>
          </a:xfrm>
          <a:prstGeom prst="roundRect">
            <a:avLst>
              <a:gd name="adj" fmla="val 0"/>
            </a:avLst>
          </a:prstGeom>
          <a:gradFill>
            <a:gsLst>
              <a:gs pos="0">
                <a:srgbClr val="E187C9"/>
              </a:gs>
              <a:gs pos="100000">
                <a:srgbClr val="DD5AA0"/>
              </a:gs>
            </a:gsLst>
            <a:lin ang="2700000" scaled="1"/>
          </a:gra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6" name="Rectangle: Rounded Corners 51">
            <a:extLst>
              <a:ext uri="{FF2B5EF4-FFF2-40B4-BE49-F238E27FC236}">
                <a16:creationId xmlns:a16="http://schemas.microsoft.com/office/drawing/2014/main" id="{6F321BE5-B3AD-F79A-7C02-A6103949238A}"/>
              </a:ext>
            </a:extLst>
          </p:cNvPr>
          <p:cNvSpPr/>
          <p:nvPr/>
        </p:nvSpPr>
        <p:spPr>
          <a:xfrm>
            <a:off x="-35552" y="3485888"/>
            <a:ext cx="12227552" cy="1124149"/>
          </a:xfrm>
          <a:prstGeom prst="roundRect">
            <a:avLst>
              <a:gd name="adj" fmla="val 0"/>
            </a:avLst>
          </a:prstGeom>
          <a:gradFill>
            <a:gsLst>
              <a:gs pos="0">
                <a:srgbClr val="EF4322"/>
              </a:gs>
              <a:gs pos="100000">
                <a:srgbClr val="F8901F"/>
              </a:gs>
            </a:gsLst>
            <a:lin ang="2700000" scaled="1"/>
          </a:gra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5" name="Rectangle: Rounded Corners 34">
            <a:extLst>
              <a:ext uri="{FF2B5EF4-FFF2-40B4-BE49-F238E27FC236}">
                <a16:creationId xmlns:a16="http://schemas.microsoft.com/office/drawing/2014/main" id="{30464662-A7C6-DD9F-ADC4-6F4F39A4F902}"/>
              </a:ext>
            </a:extLst>
          </p:cNvPr>
          <p:cNvSpPr/>
          <p:nvPr/>
        </p:nvSpPr>
        <p:spPr>
          <a:xfrm>
            <a:off x="-35552" y="2424017"/>
            <a:ext cx="12227552" cy="984958"/>
          </a:xfrm>
          <a:prstGeom prst="roundRect">
            <a:avLst>
              <a:gd name="adj" fmla="val 0"/>
            </a:avLst>
          </a:prstGeom>
          <a:gradFill>
            <a:gsLst>
              <a:gs pos="0">
                <a:srgbClr val="F7AC15"/>
              </a:gs>
              <a:gs pos="100000">
                <a:srgbClr val="F9DE59"/>
              </a:gs>
            </a:gsLst>
            <a:lin ang="2700000" scaled="1"/>
          </a:gra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4" name="Rectangle: Rounded Corners 34">
            <a:extLst>
              <a:ext uri="{FF2B5EF4-FFF2-40B4-BE49-F238E27FC236}">
                <a16:creationId xmlns:a16="http://schemas.microsoft.com/office/drawing/2014/main" id="{DEC81F08-D31C-AF54-AFE1-5102F2A26157}"/>
              </a:ext>
            </a:extLst>
          </p:cNvPr>
          <p:cNvSpPr/>
          <p:nvPr/>
        </p:nvSpPr>
        <p:spPr>
          <a:xfrm>
            <a:off x="0" y="1284225"/>
            <a:ext cx="12192000" cy="1097514"/>
          </a:xfrm>
          <a:prstGeom prst="roundRect">
            <a:avLst>
              <a:gd name="adj" fmla="val 0"/>
            </a:avLst>
          </a:prstGeom>
          <a:gradFill>
            <a:gsLst>
              <a:gs pos="0">
                <a:srgbClr val="FFFF00"/>
              </a:gs>
              <a:gs pos="100000">
                <a:srgbClr val="F9DE59"/>
              </a:gs>
            </a:gsLst>
            <a:lin ang="2700000" scaled="1"/>
          </a:gra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CuadroTexto 1">
            <a:extLst>
              <a:ext uri="{FF2B5EF4-FFF2-40B4-BE49-F238E27FC236}">
                <a16:creationId xmlns:a16="http://schemas.microsoft.com/office/drawing/2014/main" id="{38C97738-36BC-FC0B-3555-79B38ED8403A}"/>
              </a:ext>
            </a:extLst>
          </p:cNvPr>
          <p:cNvSpPr txBox="1"/>
          <p:nvPr/>
        </p:nvSpPr>
        <p:spPr>
          <a:xfrm>
            <a:off x="3289489" y="223520"/>
            <a:ext cx="5157181"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MODELOS DE DATOS</a:t>
            </a:r>
            <a:endParaRPr lang="es-BO" sz="3600" b="1" dirty="0">
              <a:solidFill>
                <a:srgbClr val="FF0000"/>
              </a:solidFill>
              <a:latin typeface="Montserrat" panose="02000505000000020004" pitchFamily="2" charset="0"/>
            </a:endParaRPr>
          </a:p>
        </p:txBody>
      </p:sp>
      <p:grpSp>
        <p:nvGrpSpPr>
          <p:cNvPr id="3" name="Group 47">
            <a:extLst>
              <a:ext uri="{FF2B5EF4-FFF2-40B4-BE49-F238E27FC236}">
                <a16:creationId xmlns:a16="http://schemas.microsoft.com/office/drawing/2014/main" id="{6F16699B-2886-2C86-9507-FE12ABE60DA1}"/>
              </a:ext>
            </a:extLst>
          </p:cNvPr>
          <p:cNvGrpSpPr>
            <a:grpSpLocks/>
          </p:cNvGrpSpPr>
          <p:nvPr/>
        </p:nvGrpSpPr>
        <p:grpSpPr bwMode="auto">
          <a:xfrm>
            <a:off x="306849" y="2303267"/>
            <a:ext cx="5561230" cy="3713480"/>
            <a:chOff x="2363" y="2075"/>
            <a:chExt cx="1210" cy="812"/>
          </a:xfrm>
          <a:solidFill>
            <a:schemeClr val="bg1">
              <a:lumMod val="85000"/>
            </a:schemeClr>
          </a:solidFill>
          <a:effectLst>
            <a:outerShdw blurRad="63500" sx="102000" sy="102000" algn="ctr" rotWithShape="0">
              <a:prstClr val="black">
                <a:alpha val="40000"/>
              </a:prstClr>
            </a:outerShdw>
          </a:effectLst>
        </p:grpSpPr>
        <p:sp>
          <p:nvSpPr>
            <p:cNvPr id="4" name="AutoShape 48">
              <a:extLst>
                <a:ext uri="{FF2B5EF4-FFF2-40B4-BE49-F238E27FC236}">
                  <a16:creationId xmlns:a16="http://schemas.microsoft.com/office/drawing/2014/main" id="{13EB51F9-1A07-9AF4-54E4-2EF457D85F99}"/>
                </a:ext>
              </a:extLst>
            </p:cNvPr>
            <p:cNvSpPr>
              <a:spLocks noChangeArrowheads="1"/>
            </p:cNvSpPr>
            <p:nvPr/>
          </p:nvSpPr>
          <p:spPr bwMode="gray">
            <a:xfrm>
              <a:off x="2363" y="2075"/>
              <a:ext cx="1210" cy="812"/>
            </a:xfrm>
            <a:prstGeom prst="hexagon">
              <a:avLst>
                <a:gd name="adj" fmla="val 37254"/>
                <a:gd name="vf" fmla="val 115470"/>
              </a:avLst>
            </a:prstGeom>
            <a:grpFill/>
            <a:ln w="19050" algn="ctr">
              <a:solidFill>
                <a:srgbClr val="F8F8F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5" name="AutoShape 49">
              <a:extLst>
                <a:ext uri="{FF2B5EF4-FFF2-40B4-BE49-F238E27FC236}">
                  <a16:creationId xmlns:a16="http://schemas.microsoft.com/office/drawing/2014/main" id="{203BD58D-244D-CC48-815D-F19B0F156DA9}"/>
                </a:ext>
              </a:extLst>
            </p:cNvPr>
            <p:cNvSpPr>
              <a:spLocks noChangeArrowheads="1"/>
            </p:cNvSpPr>
            <p:nvPr/>
          </p:nvSpPr>
          <p:spPr bwMode="gray">
            <a:xfrm>
              <a:off x="2395" y="2095"/>
              <a:ext cx="1138" cy="764"/>
            </a:xfrm>
            <a:prstGeom prst="hexagon">
              <a:avLst>
                <a:gd name="adj" fmla="val 37238"/>
                <a:gd name="vf" fmla="val 115470"/>
              </a:avLst>
            </a:prstGeom>
            <a:grpFill/>
            <a:ln w="19050" algn="ctr">
              <a:solidFill>
                <a:srgbClr val="F8F8F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sp>
        <p:nvSpPr>
          <p:cNvPr id="7" name="CuadroTexto 6">
            <a:extLst>
              <a:ext uri="{FF2B5EF4-FFF2-40B4-BE49-F238E27FC236}">
                <a16:creationId xmlns:a16="http://schemas.microsoft.com/office/drawing/2014/main" id="{3189E5ED-90F4-9FF6-8BCD-4CB5362DE9D1}"/>
              </a:ext>
            </a:extLst>
          </p:cNvPr>
          <p:cNvSpPr txBox="1"/>
          <p:nvPr/>
        </p:nvSpPr>
        <p:spPr>
          <a:xfrm>
            <a:off x="1473785" y="2987552"/>
            <a:ext cx="3385820" cy="2308324"/>
          </a:xfrm>
          <a:prstGeom prst="rect">
            <a:avLst/>
          </a:prstGeom>
          <a:noFill/>
        </p:spPr>
        <p:txBody>
          <a:bodyPr wrap="square">
            <a:spAutoFit/>
          </a:bodyPr>
          <a:lstStyle/>
          <a:p>
            <a:pPr algn="just"/>
            <a:r>
              <a:rPr lang="es-ES" sz="2400" b="1" dirty="0">
                <a:effectLst>
                  <a:outerShdw blurRad="38100" dist="38100" dir="2700000" algn="tl">
                    <a:srgbClr val="000000">
                      <a:alpha val="43137"/>
                    </a:srgbClr>
                  </a:outerShdw>
                </a:effectLst>
                <a:latin typeface="Arial Narrow" panose="020B0606020202030204" pitchFamily="34" charset="0"/>
              </a:rPr>
              <a:t>Es la representación de la estructura lógica de la base, incluidas las relaciones la forma cómo se almacenan los datos y cómo se accede a ellos</a:t>
            </a:r>
            <a:endParaRPr lang="es-BO" sz="2400" b="1" dirty="0">
              <a:effectLst>
                <a:outerShdw blurRad="38100" dist="38100" dir="2700000" algn="tl">
                  <a:srgbClr val="000000">
                    <a:alpha val="43137"/>
                  </a:srgbClr>
                </a:outerShdw>
              </a:effectLst>
              <a:latin typeface="Arial Narrow" panose="020B0606020202030204" pitchFamily="34" charset="0"/>
            </a:endParaRPr>
          </a:p>
        </p:txBody>
      </p:sp>
      <p:sp>
        <p:nvSpPr>
          <p:cNvPr id="10" name="CuadroTexto 9">
            <a:extLst>
              <a:ext uri="{FF2B5EF4-FFF2-40B4-BE49-F238E27FC236}">
                <a16:creationId xmlns:a16="http://schemas.microsoft.com/office/drawing/2014/main" id="{9FAFD289-F310-E488-47A5-57BCE87D946B}"/>
              </a:ext>
            </a:extLst>
          </p:cNvPr>
          <p:cNvSpPr txBox="1"/>
          <p:nvPr/>
        </p:nvSpPr>
        <p:spPr>
          <a:xfrm>
            <a:off x="6096000" y="1263393"/>
            <a:ext cx="5565631" cy="1015663"/>
          </a:xfrm>
          <a:prstGeom prst="rect">
            <a:avLst/>
          </a:prstGeom>
          <a:noFill/>
        </p:spPr>
        <p:txBody>
          <a:bodyPr wrap="square">
            <a:spAutoFit/>
          </a:bodyPr>
          <a:lstStyle/>
          <a:p>
            <a:pPr algn="just"/>
            <a:r>
              <a:rPr lang="es-ES" sz="2000" dirty="0">
                <a:solidFill>
                  <a:srgbClr val="282C33"/>
                </a:solidFill>
                <a:latin typeface="Arial Narrow" panose="020B0606020202030204" pitchFamily="34" charset="0"/>
              </a:rPr>
              <a:t>O</a:t>
            </a:r>
            <a:r>
              <a:rPr lang="es-ES" sz="2000" b="0" i="0" dirty="0">
                <a:solidFill>
                  <a:srgbClr val="282C33"/>
                </a:solidFill>
                <a:effectLst/>
                <a:latin typeface="Arial Narrow" panose="020B0606020202030204" pitchFamily="34" charset="0"/>
              </a:rPr>
              <a:t>rganiza los datos en una estructura de árbol invertido, en la que cada registro tiene un único elemento o raíz (NODO HIJO TIENE UN SOLO NODO PADRE)</a:t>
            </a:r>
            <a:endParaRPr lang="es-BO" sz="2000" dirty="0">
              <a:latin typeface="Arial Narrow" panose="020B0606020202030204" pitchFamily="34" charset="0"/>
            </a:endParaRPr>
          </a:p>
        </p:txBody>
      </p:sp>
      <p:sp>
        <p:nvSpPr>
          <p:cNvPr id="11" name="CuadroTexto 10">
            <a:extLst>
              <a:ext uri="{FF2B5EF4-FFF2-40B4-BE49-F238E27FC236}">
                <a16:creationId xmlns:a16="http://schemas.microsoft.com/office/drawing/2014/main" id="{DFD9CAFC-D08C-D0E1-F189-509CA18EA376}"/>
              </a:ext>
            </a:extLst>
          </p:cNvPr>
          <p:cNvSpPr txBox="1"/>
          <p:nvPr/>
        </p:nvSpPr>
        <p:spPr>
          <a:xfrm>
            <a:off x="3087464" y="1588252"/>
            <a:ext cx="1778051" cy="369332"/>
          </a:xfrm>
          <a:prstGeom prst="rect">
            <a:avLst/>
          </a:prstGeom>
          <a:noFill/>
        </p:spPr>
        <p:txBody>
          <a:bodyPr wrap="none" rtlCol="0">
            <a:spAutoFit/>
          </a:bodyPr>
          <a:lstStyle/>
          <a:p>
            <a:r>
              <a:rPr lang="es-ES" dirty="0">
                <a:solidFill>
                  <a:srgbClr val="0000CC"/>
                </a:solidFill>
                <a:latin typeface="Montserrat" panose="02000505000000020004" pitchFamily="2" charset="0"/>
              </a:rPr>
              <a:t>JERÁRQUICO</a:t>
            </a:r>
            <a:endParaRPr lang="es-BO" dirty="0">
              <a:solidFill>
                <a:srgbClr val="0000CC"/>
              </a:solidFill>
              <a:latin typeface="Montserrat" panose="02000505000000020004" pitchFamily="2" charset="0"/>
            </a:endParaRPr>
          </a:p>
        </p:txBody>
      </p:sp>
      <p:sp>
        <p:nvSpPr>
          <p:cNvPr id="12" name="CuadroTexto 11">
            <a:extLst>
              <a:ext uri="{FF2B5EF4-FFF2-40B4-BE49-F238E27FC236}">
                <a16:creationId xmlns:a16="http://schemas.microsoft.com/office/drawing/2014/main" id="{311F3C01-C5CE-4D9F-11CA-67B4C32E05A3}"/>
              </a:ext>
            </a:extLst>
          </p:cNvPr>
          <p:cNvSpPr txBox="1"/>
          <p:nvPr/>
        </p:nvSpPr>
        <p:spPr>
          <a:xfrm>
            <a:off x="5442401" y="2731830"/>
            <a:ext cx="684803" cy="369332"/>
          </a:xfrm>
          <a:prstGeom prst="rect">
            <a:avLst/>
          </a:prstGeom>
          <a:noFill/>
        </p:spPr>
        <p:txBody>
          <a:bodyPr wrap="none" rtlCol="0">
            <a:spAutoFit/>
          </a:bodyPr>
          <a:lstStyle/>
          <a:p>
            <a:r>
              <a:rPr lang="es-ES" dirty="0">
                <a:solidFill>
                  <a:srgbClr val="0000CC"/>
                </a:solidFill>
                <a:latin typeface="Montserrat" panose="02000505000000020004" pitchFamily="2" charset="0"/>
              </a:rPr>
              <a:t>RED</a:t>
            </a:r>
            <a:endParaRPr lang="es-BO" dirty="0">
              <a:solidFill>
                <a:srgbClr val="0000CC"/>
              </a:solidFill>
              <a:latin typeface="Montserrat" panose="02000505000000020004" pitchFamily="2" charset="0"/>
            </a:endParaRPr>
          </a:p>
        </p:txBody>
      </p:sp>
      <p:sp>
        <p:nvSpPr>
          <p:cNvPr id="13" name="CuadroTexto 12">
            <a:extLst>
              <a:ext uri="{FF2B5EF4-FFF2-40B4-BE49-F238E27FC236}">
                <a16:creationId xmlns:a16="http://schemas.microsoft.com/office/drawing/2014/main" id="{A58FFE58-F5F0-0BF3-CF42-853BCD7DCDC9}"/>
              </a:ext>
            </a:extLst>
          </p:cNvPr>
          <p:cNvSpPr txBox="1"/>
          <p:nvPr/>
        </p:nvSpPr>
        <p:spPr>
          <a:xfrm>
            <a:off x="6015153" y="3856818"/>
            <a:ext cx="1737976" cy="369332"/>
          </a:xfrm>
          <a:prstGeom prst="rect">
            <a:avLst/>
          </a:prstGeom>
          <a:noFill/>
        </p:spPr>
        <p:txBody>
          <a:bodyPr wrap="none" rtlCol="0">
            <a:spAutoFit/>
          </a:bodyPr>
          <a:lstStyle/>
          <a:p>
            <a:r>
              <a:rPr lang="es-ES" dirty="0">
                <a:solidFill>
                  <a:srgbClr val="0000CC"/>
                </a:solidFill>
                <a:latin typeface="Montserrat" panose="02000505000000020004" pitchFamily="2" charset="0"/>
              </a:rPr>
              <a:t>RELACIONAL</a:t>
            </a:r>
            <a:endParaRPr lang="es-BO" dirty="0">
              <a:solidFill>
                <a:srgbClr val="0000CC"/>
              </a:solidFill>
              <a:latin typeface="Montserrat" panose="02000505000000020004" pitchFamily="2" charset="0"/>
            </a:endParaRPr>
          </a:p>
        </p:txBody>
      </p:sp>
      <p:sp>
        <p:nvSpPr>
          <p:cNvPr id="14" name="CuadroTexto 13">
            <a:extLst>
              <a:ext uri="{FF2B5EF4-FFF2-40B4-BE49-F238E27FC236}">
                <a16:creationId xmlns:a16="http://schemas.microsoft.com/office/drawing/2014/main" id="{3BAA158A-1085-832B-5074-6B74B5678FB7}"/>
              </a:ext>
            </a:extLst>
          </p:cNvPr>
          <p:cNvSpPr txBox="1"/>
          <p:nvPr/>
        </p:nvSpPr>
        <p:spPr>
          <a:xfrm>
            <a:off x="5317560" y="4913001"/>
            <a:ext cx="2186817" cy="646331"/>
          </a:xfrm>
          <a:prstGeom prst="rect">
            <a:avLst/>
          </a:prstGeom>
          <a:noFill/>
        </p:spPr>
        <p:txBody>
          <a:bodyPr wrap="none" rtlCol="0">
            <a:spAutoFit/>
          </a:bodyPr>
          <a:lstStyle/>
          <a:p>
            <a:pPr algn="ctr"/>
            <a:r>
              <a:rPr lang="es-ES" dirty="0">
                <a:solidFill>
                  <a:srgbClr val="0000CC"/>
                </a:solidFill>
                <a:latin typeface="Montserrat" panose="02000505000000020004" pitchFamily="2" charset="0"/>
              </a:rPr>
              <a:t>NO RELACIONAL</a:t>
            </a:r>
          </a:p>
          <a:p>
            <a:pPr algn="ctr"/>
            <a:r>
              <a:rPr lang="es-ES" dirty="0">
                <a:solidFill>
                  <a:srgbClr val="0000CC"/>
                </a:solidFill>
                <a:latin typeface="Montserrat" panose="02000505000000020004" pitchFamily="2" charset="0"/>
              </a:rPr>
              <a:t>NO SQL</a:t>
            </a:r>
            <a:endParaRPr lang="es-BO" dirty="0">
              <a:solidFill>
                <a:srgbClr val="0000CC"/>
              </a:solidFill>
              <a:latin typeface="Montserrat" panose="02000505000000020004" pitchFamily="2" charset="0"/>
            </a:endParaRPr>
          </a:p>
        </p:txBody>
      </p:sp>
      <p:sp>
        <p:nvSpPr>
          <p:cNvPr id="16" name="CuadroTexto 15">
            <a:extLst>
              <a:ext uri="{FF2B5EF4-FFF2-40B4-BE49-F238E27FC236}">
                <a16:creationId xmlns:a16="http://schemas.microsoft.com/office/drawing/2014/main" id="{2A7581BB-DABF-1E9D-77A3-D9491198FE6E}"/>
              </a:ext>
            </a:extLst>
          </p:cNvPr>
          <p:cNvSpPr txBox="1"/>
          <p:nvPr/>
        </p:nvSpPr>
        <p:spPr>
          <a:xfrm>
            <a:off x="6518504" y="2441810"/>
            <a:ext cx="5366647" cy="1015663"/>
          </a:xfrm>
          <a:prstGeom prst="rect">
            <a:avLst/>
          </a:prstGeom>
          <a:noFill/>
        </p:spPr>
        <p:txBody>
          <a:bodyPr wrap="square">
            <a:spAutoFit/>
          </a:bodyPr>
          <a:lstStyle/>
          <a:p>
            <a:pPr algn="just"/>
            <a:r>
              <a:rPr lang="es-ES" sz="2000" dirty="0">
                <a:latin typeface="Arial Narrow" panose="020B0606020202030204" pitchFamily="34" charset="0"/>
              </a:rPr>
              <a:t>Parte del modelo jerárquico, permiten las relaciones de uno a muchos o de muchos a muchos, (NODO HIJO PUEDE TENER VARIOS NODOS PADRES)</a:t>
            </a:r>
            <a:endParaRPr lang="es-BO" sz="2000" dirty="0">
              <a:latin typeface="Arial Narrow" panose="020B0606020202030204" pitchFamily="34" charset="0"/>
            </a:endParaRPr>
          </a:p>
        </p:txBody>
      </p:sp>
      <p:sp>
        <p:nvSpPr>
          <p:cNvPr id="18" name="CuadroTexto 17">
            <a:extLst>
              <a:ext uri="{FF2B5EF4-FFF2-40B4-BE49-F238E27FC236}">
                <a16:creationId xmlns:a16="http://schemas.microsoft.com/office/drawing/2014/main" id="{9DA4D570-12BB-B432-66C8-03C00DFE2AE5}"/>
              </a:ext>
            </a:extLst>
          </p:cNvPr>
          <p:cNvSpPr txBox="1"/>
          <p:nvPr/>
        </p:nvSpPr>
        <p:spPr>
          <a:xfrm>
            <a:off x="7900203" y="3458559"/>
            <a:ext cx="3901517" cy="1200329"/>
          </a:xfrm>
          <a:prstGeom prst="rect">
            <a:avLst/>
          </a:prstGeom>
          <a:noFill/>
        </p:spPr>
        <p:txBody>
          <a:bodyPr wrap="square">
            <a:spAutoFit/>
          </a:bodyPr>
          <a:lstStyle/>
          <a:p>
            <a:pPr algn="just"/>
            <a:r>
              <a:rPr lang="es-ES" dirty="0"/>
              <a:t>ordena los datos en diferentes tablas relacionadas, las tablas están compuestas por campos (columnas) y filas (tuplas)</a:t>
            </a:r>
            <a:endParaRPr lang="es-BO" dirty="0"/>
          </a:p>
        </p:txBody>
      </p:sp>
      <p:sp>
        <p:nvSpPr>
          <p:cNvPr id="19" name="CuadroTexto 18">
            <a:extLst>
              <a:ext uri="{FF2B5EF4-FFF2-40B4-BE49-F238E27FC236}">
                <a16:creationId xmlns:a16="http://schemas.microsoft.com/office/drawing/2014/main" id="{D0083E3A-5442-B5A3-BE20-DD1B1C557FDB}"/>
              </a:ext>
            </a:extLst>
          </p:cNvPr>
          <p:cNvSpPr txBox="1"/>
          <p:nvPr/>
        </p:nvSpPr>
        <p:spPr>
          <a:xfrm>
            <a:off x="4663691" y="6085116"/>
            <a:ext cx="3036409" cy="369332"/>
          </a:xfrm>
          <a:prstGeom prst="rect">
            <a:avLst/>
          </a:prstGeom>
          <a:noFill/>
        </p:spPr>
        <p:txBody>
          <a:bodyPr wrap="none" rtlCol="0">
            <a:spAutoFit/>
          </a:bodyPr>
          <a:lstStyle/>
          <a:p>
            <a:r>
              <a:rPr lang="es-ES" dirty="0">
                <a:solidFill>
                  <a:srgbClr val="0000CC"/>
                </a:solidFill>
                <a:latin typeface="Montserrat" panose="02000505000000020004" pitchFamily="2" charset="0"/>
              </a:rPr>
              <a:t>ORIENTADA A OBJETOS</a:t>
            </a:r>
            <a:endParaRPr lang="es-BO" dirty="0">
              <a:solidFill>
                <a:srgbClr val="0000CC"/>
              </a:solidFill>
              <a:latin typeface="Montserrat" panose="02000505000000020004" pitchFamily="2" charset="0"/>
            </a:endParaRPr>
          </a:p>
        </p:txBody>
      </p:sp>
      <p:sp>
        <p:nvSpPr>
          <p:cNvPr id="21" name="CuadroTexto 20">
            <a:extLst>
              <a:ext uri="{FF2B5EF4-FFF2-40B4-BE49-F238E27FC236}">
                <a16:creationId xmlns:a16="http://schemas.microsoft.com/office/drawing/2014/main" id="{D810E906-E441-07D1-C393-ED439C498A67}"/>
              </a:ext>
            </a:extLst>
          </p:cNvPr>
          <p:cNvSpPr txBox="1"/>
          <p:nvPr/>
        </p:nvSpPr>
        <p:spPr>
          <a:xfrm>
            <a:off x="7839335" y="5914432"/>
            <a:ext cx="3397625" cy="646331"/>
          </a:xfrm>
          <a:prstGeom prst="rect">
            <a:avLst/>
          </a:prstGeom>
          <a:noFill/>
        </p:spPr>
        <p:txBody>
          <a:bodyPr wrap="square">
            <a:spAutoFit/>
          </a:bodyPr>
          <a:lstStyle/>
          <a:p>
            <a:pPr algn="just"/>
            <a:r>
              <a:rPr lang="es-ES" dirty="0">
                <a:latin typeface="Arial Narrow" panose="020B0606020202030204" pitchFamily="34" charset="0"/>
              </a:rPr>
              <a:t>define la base de datos como una colección de objetos </a:t>
            </a:r>
            <a:endParaRPr lang="es-BO" dirty="0">
              <a:latin typeface="Arial Narrow" panose="020B0606020202030204" pitchFamily="34" charset="0"/>
            </a:endParaRPr>
          </a:p>
        </p:txBody>
      </p:sp>
      <p:sp>
        <p:nvSpPr>
          <p:cNvPr id="23" name="CuadroTexto 22">
            <a:extLst>
              <a:ext uri="{FF2B5EF4-FFF2-40B4-BE49-F238E27FC236}">
                <a16:creationId xmlns:a16="http://schemas.microsoft.com/office/drawing/2014/main" id="{D12B52B7-AA29-5FE8-975C-0E2BB80BA12E}"/>
              </a:ext>
            </a:extLst>
          </p:cNvPr>
          <p:cNvSpPr txBox="1"/>
          <p:nvPr/>
        </p:nvSpPr>
        <p:spPr>
          <a:xfrm>
            <a:off x="7671223" y="4727257"/>
            <a:ext cx="4359475" cy="923330"/>
          </a:xfrm>
          <a:prstGeom prst="rect">
            <a:avLst/>
          </a:prstGeom>
          <a:noFill/>
        </p:spPr>
        <p:txBody>
          <a:bodyPr wrap="square">
            <a:spAutoFit/>
          </a:bodyPr>
          <a:lstStyle/>
          <a:p>
            <a:pPr algn="just"/>
            <a:r>
              <a:rPr lang="es-ES" dirty="0">
                <a:latin typeface="Arial Narrow" panose="020B0606020202030204" pitchFamily="34" charset="0"/>
              </a:rPr>
              <a:t>Los datos no se almacenan en tablas, y la información tampoco se organiza en registros o campos y no utiliza el lenguaje SQL.</a:t>
            </a:r>
            <a:endParaRPr lang="es-BO" dirty="0">
              <a:latin typeface="Arial Narrow" panose="020B0606020202030204" pitchFamily="34" charset="0"/>
            </a:endParaRPr>
          </a:p>
        </p:txBody>
      </p:sp>
      <p:pic>
        <p:nvPicPr>
          <p:cNvPr id="33" name="Gráfico 32" descr="Casilla marcada con relleno sólido">
            <a:extLst>
              <a:ext uri="{FF2B5EF4-FFF2-40B4-BE49-F238E27FC236}">
                <a16:creationId xmlns:a16="http://schemas.microsoft.com/office/drawing/2014/main" id="{4D14411F-0A30-D68D-F6FB-F4A8B54E3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0968" y="4047962"/>
            <a:ext cx="661855" cy="661855"/>
          </a:xfrm>
          <a:prstGeom prst="rect">
            <a:avLst/>
          </a:prstGeom>
        </p:spPr>
      </p:pic>
    </p:spTree>
    <p:extLst>
      <p:ext uri="{BB962C8B-B14F-4D97-AF65-F5344CB8AC3E}">
        <p14:creationId xmlns:p14="http://schemas.microsoft.com/office/powerpoint/2010/main" val="214516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F2723-C07A-18BE-BF74-269C92C68F47}"/>
              </a:ext>
            </a:extLst>
          </p:cNvPr>
          <p:cNvPicPr>
            <a:picLocks noChangeAspect="1"/>
          </p:cNvPicPr>
          <p:nvPr/>
        </p:nvPicPr>
        <p:blipFill rotWithShape="1">
          <a:blip r:embed="rId2"/>
          <a:srcRect l="10583" t="14074" r="32834" b="55852"/>
          <a:stretch/>
        </p:blipFill>
        <p:spPr>
          <a:xfrm>
            <a:off x="1706880" y="1259840"/>
            <a:ext cx="8757920" cy="2590800"/>
          </a:xfrm>
          <a:prstGeom prst="rect">
            <a:avLst/>
          </a:prstGeom>
        </p:spPr>
      </p:pic>
      <p:pic>
        <p:nvPicPr>
          <p:cNvPr id="5" name="Imagen 4">
            <a:extLst>
              <a:ext uri="{FF2B5EF4-FFF2-40B4-BE49-F238E27FC236}">
                <a16:creationId xmlns:a16="http://schemas.microsoft.com/office/drawing/2014/main" id="{0D636C2E-1DAB-781B-95C2-803FD931D297}"/>
              </a:ext>
            </a:extLst>
          </p:cNvPr>
          <p:cNvPicPr>
            <a:picLocks noChangeAspect="1"/>
          </p:cNvPicPr>
          <p:nvPr/>
        </p:nvPicPr>
        <p:blipFill rotWithShape="1">
          <a:blip r:embed="rId3"/>
          <a:srcRect l="10333" t="25481" r="33084" b="46815"/>
          <a:stretch/>
        </p:blipFill>
        <p:spPr>
          <a:xfrm>
            <a:off x="1706880" y="3850640"/>
            <a:ext cx="8757920" cy="2590800"/>
          </a:xfrm>
          <a:prstGeom prst="rect">
            <a:avLst/>
          </a:prstGeom>
        </p:spPr>
      </p:pic>
      <p:sp>
        <p:nvSpPr>
          <p:cNvPr id="6" name="CuadroTexto 5">
            <a:extLst>
              <a:ext uri="{FF2B5EF4-FFF2-40B4-BE49-F238E27FC236}">
                <a16:creationId xmlns:a16="http://schemas.microsoft.com/office/drawing/2014/main" id="{78A163C1-619B-8751-3A19-BE48967504F2}"/>
              </a:ext>
            </a:extLst>
          </p:cNvPr>
          <p:cNvSpPr txBox="1"/>
          <p:nvPr/>
        </p:nvSpPr>
        <p:spPr>
          <a:xfrm>
            <a:off x="3127280" y="185614"/>
            <a:ext cx="695254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CONTENIDO DE LA MATERIA</a:t>
            </a:r>
            <a:endParaRPr lang="es-BO" sz="3600" b="1" dirty="0">
              <a:solidFill>
                <a:srgbClr val="FF0000"/>
              </a:solidFill>
              <a:latin typeface="Montserrat" panose="02000505000000020004" pitchFamily="2" charset="0"/>
            </a:endParaRPr>
          </a:p>
        </p:txBody>
      </p:sp>
    </p:spTree>
    <p:extLst>
      <p:ext uri="{BB962C8B-B14F-4D97-AF65-F5344CB8AC3E}">
        <p14:creationId xmlns:p14="http://schemas.microsoft.com/office/powerpoint/2010/main" val="3512518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24B1EA-D21F-63DA-2F3C-B37389CFF3C6}"/>
              </a:ext>
            </a:extLst>
          </p:cNvPr>
          <p:cNvSpPr txBox="1">
            <a:spLocks noChangeArrowheads="1"/>
          </p:cNvSpPr>
          <p:nvPr/>
        </p:nvSpPr>
        <p:spPr>
          <a:xfrm>
            <a:off x="2032000" y="2377440"/>
            <a:ext cx="9611360" cy="10515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s-BO" sz="7200" b="1" dirty="0">
                <a:effectLst>
                  <a:outerShdw blurRad="38100" dist="38100" dir="2700000" algn="tl">
                    <a:srgbClr val="000000">
                      <a:alpha val="43137"/>
                    </a:srgbClr>
                  </a:outerShdw>
                </a:effectLst>
                <a:latin typeface="Franklin Gothic Book" panose="020B0503020102020204" pitchFamily="34" charset="0"/>
                <a:cs typeface="EucrosiaUPC" panose="020B0502040204020203" pitchFamily="18" charset="-34"/>
              </a:rPr>
              <a:t>GRACIAS</a:t>
            </a:r>
          </a:p>
        </p:txBody>
      </p:sp>
      <p:sp>
        <p:nvSpPr>
          <p:cNvPr id="2" name="CuadroTexto 1">
            <a:extLst>
              <a:ext uri="{FF2B5EF4-FFF2-40B4-BE49-F238E27FC236}">
                <a16:creationId xmlns:a16="http://schemas.microsoft.com/office/drawing/2014/main" id="{9B83DEFC-2A47-211D-7F2C-9C99C918FCF1}"/>
              </a:ext>
            </a:extLst>
          </p:cNvPr>
          <p:cNvSpPr txBox="1"/>
          <p:nvPr/>
        </p:nvSpPr>
        <p:spPr>
          <a:xfrm>
            <a:off x="810902" y="5961352"/>
            <a:ext cx="6340005" cy="369332"/>
          </a:xfrm>
          <a:prstGeom prst="rect">
            <a:avLst/>
          </a:prstGeom>
          <a:noFill/>
        </p:spPr>
        <p:txBody>
          <a:bodyPr wrap="none" rtlCol="0">
            <a:spAutoFit/>
          </a:bodyPr>
          <a:lstStyle/>
          <a:p>
            <a:r>
              <a:rPr lang="es-ES" b="1" dirty="0">
                <a:latin typeface="Malgun Gothic" panose="020B0503020000020004" pitchFamily="34" charset="-127"/>
                <a:ea typeface="Malgun Gothic" panose="020B0503020000020004" pitchFamily="34" charset="-127"/>
              </a:rPr>
              <a:t>“LOS PROBLEMAS DE HOY SON SOLUCIONES DE AYER”</a:t>
            </a:r>
            <a:endParaRPr lang="es-BO" b="1" dirty="0">
              <a:latin typeface="Malgun Gothic" panose="020B0503020000020004" pitchFamily="34" charset="-127"/>
              <a:ea typeface="Malgun Gothic" panose="020B0503020000020004" pitchFamily="34" charset="-127"/>
            </a:endParaRPr>
          </a:p>
        </p:txBody>
      </p:sp>
      <p:sp>
        <p:nvSpPr>
          <p:cNvPr id="4" name="CuadroTexto 3">
            <a:extLst>
              <a:ext uri="{FF2B5EF4-FFF2-40B4-BE49-F238E27FC236}">
                <a16:creationId xmlns:a16="http://schemas.microsoft.com/office/drawing/2014/main" id="{A362B66D-242B-DABE-9AEB-AFD21EC650F1}"/>
              </a:ext>
            </a:extLst>
          </p:cNvPr>
          <p:cNvSpPr txBox="1"/>
          <p:nvPr/>
        </p:nvSpPr>
        <p:spPr>
          <a:xfrm>
            <a:off x="1009123" y="5353092"/>
            <a:ext cx="2154116" cy="369332"/>
          </a:xfrm>
          <a:prstGeom prst="rect">
            <a:avLst/>
          </a:prstGeom>
          <a:noFill/>
        </p:spPr>
        <p:txBody>
          <a:bodyPr wrap="none" rtlCol="0">
            <a:spAutoFit/>
          </a:bodyPr>
          <a:lstStyle/>
          <a:p>
            <a:r>
              <a:rPr lang="es-ES" b="1" dirty="0">
                <a:solidFill>
                  <a:srgbClr val="FF0000"/>
                </a:solidFill>
              </a:rPr>
              <a:t>UNA LEY SISTÉMICA:</a:t>
            </a:r>
            <a:endParaRPr lang="es-BO" b="1" dirty="0">
              <a:solidFill>
                <a:srgbClr val="FF0000"/>
              </a:solidFill>
            </a:endParaRPr>
          </a:p>
        </p:txBody>
      </p:sp>
    </p:spTree>
    <p:extLst>
      <p:ext uri="{BB962C8B-B14F-4D97-AF65-F5344CB8AC3E}">
        <p14:creationId xmlns:p14="http://schemas.microsoft.com/office/powerpoint/2010/main" val="2612992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67D477-2513-64F8-113F-E8F41B105316}"/>
              </a:ext>
            </a:extLst>
          </p:cNvPr>
          <p:cNvPicPr>
            <a:picLocks noChangeAspect="1"/>
          </p:cNvPicPr>
          <p:nvPr/>
        </p:nvPicPr>
        <p:blipFill rotWithShape="1">
          <a:blip r:embed="rId2"/>
          <a:srcRect l="10667" t="19851" r="33083" b="47408"/>
          <a:stretch/>
        </p:blipFill>
        <p:spPr>
          <a:xfrm>
            <a:off x="1757680" y="1229360"/>
            <a:ext cx="8676640" cy="2489200"/>
          </a:xfrm>
          <a:prstGeom prst="rect">
            <a:avLst/>
          </a:prstGeom>
        </p:spPr>
      </p:pic>
      <p:pic>
        <p:nvPicPr>
          <p:cNvPr id="7" name="Imagen 6">
            <a:extLst>
              <a:ext uri="{FF2B5EF4-FFF2-40B4-BE49-F238E27FC236}">
                <a16:creationId xmlns:a16="http://schemas.microsoft.com/office/drawing/2014/main" id="{17CD17E7-3212-FAD8-BEDB-FA78F45D3997}"/>
              </a:ext>
            </a:extLst>
          </p:cNvPr>
          <p:cNvPicPr>
            <a:picLocks noChangeAspect="1"/>
          </p:cNvPicPr>
          <p:nvPr/>
        </p:nvPicPr>
        <p:blipFill rotWithShape="1">
          <a:blip r:embed="rId3"/>
          <a:srcRect l="10834" t="15556" r="32916" b="50000"/>
          <a:stretch/>
        </p:blipFill>
        <p:spPr>
          <a:xfrm>
            <a:off x="1788160" y="3840480"/>
            <a:ext cx="8676640" cy="2844800"/>
          </a:xfrm>
          <a:prstGeom prst="rect">
            <a:avLst/>
          </a:prstGeom>
        </p:spPr>
      </p:pic>
      <p:sp>
        <p:nvSpPr>
          <p:cNvPr id="10" name="CuadroTexto 9">
            <a:extLst>
              <a:ext uri="{FF2B5EF4-FFF2-40B4-BE49-F238E27FC236}">
                <a16:creationId xmlns:a16="http://schemas.microsoft.com/office/drawing/2014/main" id="{6F80A54A-685D-F39B-0CAF-561B9D2D7FE3}"/>
              </a:ext>
            </a:extLst>
          </p:cNvPr>
          <p:cNvSpPr txBox="1"/>
          <p:nvPr/>
        </p:nvSpPr>
        <p:spPr>
          <a:xfrm>
            <a:off x="3127280" y="185614"/>
            <a:ext cx="695254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CONTENIDO DE LA MATERIA</a:t>
            </a:r>
            <a:endParaRPr lang="es-BO" sz="3600" b="1" dirty="0">
              <a:solidFill>
                <a:srgbClr val="FF0000"/>
              </a:solidFill>
              <a:latin typeface="Montserrat" panose="02000505000000020004" pitchFamily="2" charset="0"/>
            </a:endParaRPr>
          </a:p>
        </p:txBody>
      </p:sp>
    </p:spTree>
    <p:extLst>
      <p:ext uri="{BB962C8B-B14F-4D97-AF65-F5344CB8AC3E}">
        <p14:creationId xmlns:p14="http://schemas.microsoft.com/office/powerpoint/2010/main" val="1208378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2E833B7-C2AD-CC77-3F68-5E183E4D7BF5}"/>
              </a:ext>
            </a:extLst>
          </p:cNvPr>
          <p:cNvPicPr>
            <a:picLocks noChangeAspect="1"/>
          </p:cNvPicPr>
          <p:nvPr/>
        </p:nvPicPr>
        <p:blipFill rotWithShape="1">
          <a:blip r:embed="rId2"/>
          <a:srcRect l="10583" t="19407" r="33084" b="58963"/>
          <a:stretch/>
        </p:blipFill>
        <p:spPr>
          <a:xfrm>
            <a:off x="1083102" y="1376680"/>
            <a:ext cx="10307847" cy="2580640"/>
          </a:xfrm>
          <a:prstGeom prst="rect">
            <a:avLst/>
          </a:prstGeom>
        </p:spPr>
      </p:pic>
      <p:sp>
        <p:nvSpPr>
          <p:cNvPr id="4" name="CuadroTexto 3">
            <a:extLst>
              <a:ext uri="{FF2B5EF4-FFF2-40B4-BE49-F238E27FC236}">
                <a16:creationId xmlns:a16="http://schemas.microsoft.com/office/drawing/2014/main" id="{82B25E31-1CA8-64CE-8E8E-3D6A96BF7B04}"/>
              </a:ext>
            </a:extLst>
          </p:cNvPr>
          <p:cNvSpPr txBox="1"/>
          <p:nvPr/>
        </p:nvSpPr>
        <p:spPr>
          <a:xfrm>
            <a:off x="3127280" y="185614"/>
            <a:ext cx="695254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CONTENIDO DE LA MATERIA</a:t>
            </a:r>
            <a:endParaRPr lang="es-BO" sz="3600" b="1" dirty="0">
              <a:solidFill>
                <a:srgbClr val="FF0000"/>
              </a:solidFill>
              <a:latin typeface="Montserrat" panose="02000505000000020004" pitchFamily="2" charset="0"/>
            </a:endParaRPr>
          </a:p>
        </p:txBody>
      </p:sp>
      <p:sp>
        <p:nvSpPr>
          <p:cNvPr id="2" name="CuadroTexto 1">
            <a:extLst>
              <a:ext uri="{FF2B5EF4-FFF2-40B4-BE49-F238E27FC236}">
                <a16:creationId xmlns:a16="http://schemas.microsoft.com/office/drawing/2014/main" id="{93E88056-2422-CC62-5B1B-2AFB3D01EB4B}"/>
              </a:ext>
            </a:extLst>
          </p:cNvPr>
          <p:cNvSpPr txBox="1"/>
          <p:nvPr/>
        </p:nvSpPr>
        <p:spPr>
          <a:xfrm>
            <a:off x="212146" y="4465657"/>
            <a:ext cx="11767707" cy="2585323"/>
          </a:xfrm>
          <a:prstGeom prst="rect">
            <a:avLst/>
          </a:prstGeom>
          <a:noFill/>
        </p:spPr>
        <p:txBody>
          <a:bodyPr wrap="square" rtlCol="0">
            <a:spAutoFit/>
          </a:bodyPr>
          <a:lstStyle/>
          <a:p>
            <a:pPr marL="342900" indent="-342900">
              <a:buAutoNum type="arabicPeriod"/>
            </a:pPr>
            <a:r>
              <a:rPr lang="es-BO" dirty="0"/>
              <a:t>Encargado de curso debe hacerme llegar en un archivo Excel nombre completo, apellidos y correo </a:t>
            </a:r>
            <a:r>
              <a:rPr lang="es-BO" dirty="0" err="1"/>
              <a:t>electr</a:t>
            </a:r>
            <a:r>
              <a:rPr lang="es-ES" dirty="0" err="1"/>
              <a:t>ónico</a:t>
            </a:r>
            <a:r>
              <a:rPr lang="es-ES" dirty="0"/>
              <a:t> a iomontes@doc.emi.edu.bo </a:t>
            </a:r>
          </a:p>
          <a:p>
            <a:pPr marL="342900" indent="-342900">
              <a:buAutoNum type="arabicPeriod"/>
            </a:pPr>
            <a:r>
              <a:rPr lang="es-ES" dirty="0"/>
              <a:t>Las tareas serán entregados a través de la plataforma TEAMS en la clase Base de Datos I_4SEM_CBA_22</a:t>
            </a:r>
          </a:p>
          <a:p>
            <a:pPr marL="342900" indent="-342900">
              <a:buAutoNum type="arabicPeriod"/>
            </a:pPr>
            <a:r>
              <a:rPr lang="es-ES" dirty="0"/>
              <a:t>Se empleará todos los recursos del TEAMS, especialmente Tareas y Bloc de Nota.</a:t>
            </a:r>
          </a:p>
          <a:p>
            <a:pPr marL="342900" indent="-342900">
              <a:buAutoNum type="arabicPeriod"/>
            </a:pPr>
            <a:r>
              <a:rPr lang="es-ES" dirty="0"/>
              <a:t>La participación en clase se califica (firmas y sellos)</a:t>
            </a:r>
          </a:p>
          <a:p>
            <a:pPr marL="342900" indent="-342900">
              <a:buAutoNum type="arabicPeriod"/>
            </a:pPr>
            <a:r>
              <a:rPr lang="es-ES" dirty="0"/>
              <a:t>Elaborar un PROYECTO de DISEÑO DE UNA BASE DE DATOS para lo cual deben utilizar un SOFTWARE DE MODELADO, UN GESTOR DE BASE DE DATOS y UN LENGUAJE DE PROGRAMACIÓN para INTRODUCIR DATOS a la BASE DE DATOS (Presentar en un documento impreso).</a:t>
            </a:r>
          </a:p>
          <a:p>
            <a:pPr marL="342900" indent="-342900">
              <a:buAutoNum type="arabicPeriod"/>
            </a:pPr>
            <a:endParaRPr lang="es-BO" dirty="0"/>
          </a:p>
        </p:txBody>
      </p:sp>
      <p:sp>
        <p:nvSpPr>
          <p:cNvPr id="5" name="CuadroTexto 4">
            <a:extLst>
              <a:ext uri="{FF2B5EF4-FFF2-40B4-BE49-F238E27FC236}">
                <a16:creationId xmlns:a16="http://schemas.microsoft.com/office/drawing/2014/main" id="{3900B1F0-A490-081C-0FE9-3CB7265EA7F6}"/>
              </a:ext>
            </a:extLst>
          </p:cNvPr>
          <p:cNvSpPr txBox="1"/>
          <p:nvPr/>
        </p:nvSpPr>
        <p:spPr>
          <a:xfrm>
            <a:off x="319438" y="3957320"/>
            <a:ext cx="3574312" cy="461665"/>
          </a:xfrm>
          <a:prstGeom prst="rect">
            <a:avLst/>
          </a:prstGeom>
          <a:noFill/>
        </p:spPr>
        <p:txBody>
          <a:bodyPr wrap="none" rtlCol="0">
            <a:spAutoFit/>
          </a:bodyPr>
          <a:lstStyle/>
          <a:p>
            <a:r>
              <a:rPr lang="es-ES" sz="2400" b="1" dirty="0">
                <a:solidFill>
                  <a:srgbClr val="FF0000"/>
                </a:solidFill>
              </a:rPr>
              <a:t>ASPECTOS A CONSIDERAR:</a:t>
            </a:r>
            <a:endParaRPr lang="es-BO" sz="2400" b="1" dirty="0">
              <a:solidFill>
                <a:srgbClr val="FF0000"/>
              </a:solidFill>
            </a:endParaRPr>
          </a:p>
        </p:txBody>
      </p:sp>
    </p:spTree>
    <p:extLst>
      <p:ext uri="{BB962C8B-B14F-4D97-AF65-F5344CB8AC3E}">
        <p14:creationId xmlns:p14="http://schemas.microsoft.com/office/powerpoint/2010/main" val="397856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32C784-5C94-73AD-51D1-AB865D8DEBE7}"/>
              </a:ext>
            </a:extLst>
          </p:cNvPr>
          <p:cNvSpPr txBox="1"/>
          <p:nvPr/>
        </p:nvSpPr>
        <p:spPr>
          <a:xfrm>
            <a:off x="2481496" y="1422559"/>
            <a:ext cx="7526104" cy="1015663"/>
          </a:xfrm>
          <a:prstGeom prst="rect">
            <a:avLst/>
          </a:prstGeom>
          <a:noFill/>
        </p:spPr>
        <p:txBody>
          <a:bodyPr wrap="square" rtlCol="0">
            <a:spAutoFit/>
            <a:scene3d>
              <a:camera prst="orthographicFront"/>
              <a:lightRig rig="threePt" dir="t"/>
            </a:scene3d>
            <a:sp3d extrusionH="57150">
              <a:bevelT w="38100" h="38100"/>
            </a:sp3d>
          </a:bodyPr>
          <a:lstStyle/>
          <a:p>
            <a:r>
              <a:rPr lang="es-BO" sz="6000" b="1" dirty="0">
                <a:solidFill>
                  <a:schemeClr val="bg1"/>
                </a:solidFill>
                <a:effectLst>
                  <a:outerShdw blurRad="63500" sx="102000" sy="102000" algn="ctr" rotWithShape="0">
                    <a:prstClr val="black">
                      <a:alpha val="40000"/>
                    </a:prstClr>
                  </a:outerShdw>
                </a:effectLst>
                <a:latin typeface="Arial Black" panose="020B0A04020102020204" pitchFamily="34" charset="0"/>
                <a:ea typeface="Adobe Gothic Std B" panose="020B0800000000000000" pitchFamily="34" charset="-128"/>
              </a:rPr>
              <a:t>BASE DE DATOS I</a:t>
            </a:r>
          </a:p>
        </p:txBody>
      </p:sp>
      <p:sp>
        <p:nvSpPr>
          <p:cNvPr id="5" name="CuadroTexto 4">
            <a:extLst>
              <a:ext uri="{FF2B5EF4-FFF2-40B4-BE49-F238E27FC236}">
                <a16:creationId xmlns:a16="http://schemas.microsoft.com/office/drawing/2014/main" id="{B5A675AF-E4B8-8754-6BF2-CCFB9D9FD9AD}"/>
              </a:ext>
            </a:extLst>
          </p:cNvPr>
          <p:cNvSpPr txBox="1"/>
          <p:nvPr/>
        </p:nvSpPr>
        <p:spPr>
          <a:xfrm>
            <a:off x="887939" y="3429000"/>
            <a:ext cx="10911962" cy="646331"/>
          </a:xfrm>
          <a:prstGeom prst="rect">
            <a:avLst/>
          </a:prstGeom>
          <a:noFill/>
        </p:spPr>
        <p:txBody>
          <a:bodyPr wrap="none" rtlCol="0">
            <a:spAutoFit/>
          </a:bodyPr>
          <a:lstStyle/>
          <a:p>
            <a:r>
              <a:rPr lang="es-BO" sz="3600" b="1" dirty="0">
                <a:solidFill>
                  <a:srgbClr val="FFFF00"/>
                </a:solidFill>
                <a:effectLst>
                  <a:outerShdw blurRad="63500" sx="102000" sy="102000" algn="ctr" rotWithShape="0">
                    <a:prstClr val="black">
                      <a:alpha val="40000"/>
                    </a:prstClr>
                  </a:outerShdw>
                </a:effectLst>
                <a:latin typeface="Montserrat" panose="02000505000000020004" pitchFamily="2" charset="0"/>
              </a:rPr>
              <a:t>TEMA 1</a:t>
            </a:r>
            <a:r>
              <a:rPr lang="es-ES" sz="3600" b="1" dirty="0">
                <a:solidFill>
                  <a:srgbClr val="FFFF00"/>
                </a:solidFill>
                <a:effectLst>
                  <a:outerShdw blurRad="63500" sx="102000" sy="102000" algn="ctr" rotWithShape="0">
                    <a:prstClr val="black">
                      <a:alpha val="40000"/>
                    </a:prstClr>
                  </a:outerShdw>
                </a:effectLst>
                <a:latin typeface="Montserrat" panose="02000505000000020004" pitchFamily="2" charset="0"/>
              </a:rPr>
              <a:t>: FUNDAMENTOS DE BASES DE DATOS</a:t>
            </a:r>
            <a:endParaRPr lang="es-BO" sz="3600" b="1" dirty="0">
              <a:solidFill>
                <a:srgbClr val="FFFF00"/>
              </a:solidFill>
              <a:effectLst>
                <a:outerShdw blurRad="63500" sx="102000" sy="102000" algn="ctr" rotWithShape="0">
                  <a:prstClr val="black">
                    <a:alpha val="40000"/>
                  </a:prstClr>
                </a:outerShdw>
              </a:effectLst>
              <a:latin typeface="Montserrat" panose="02000505000000020004" pitchFamily="2" charset="0"/>
            </a:endParaRPr>
          </a:p>
        </p:txBody>
      </p:sp>
      <p:sp>
        <p:nvSpPr>
          <p:cNvPr id="6" name="CuadroTexto 5">
            <a:extLst>
              <a:ext uri="{FF2B5EF4-FFF2-40B4-BE49-F238E27FC236}">
                <a16:creationId xmlns:a16="http://schemas.microsoft.com/office/drawing/2014/main" id="{717E8E58-40DC-3146-0C6F-5EDC95717D85}"/>
              </a:ext>
            </a:extLst>
          </p:cNvPr>
          <p:cNvSpPr txBox="1"/>
          <p:nvPr/>
        </p:nvSpPr>
        <p:spPr>
          <a:xfrm>
            <a:off x="8731124" y="6392761"/>
            <a:ext cx="2933239" cy="369332"/>
          </a:xfrm>
          <a:prstGeom prst="rect">
            <a:avLst/>
          </a:prstGeom>
          <a:noFill/>
        </p:spPr>
        <p:txBody>
          <a:bodyPr wrap="none" rtlCol="0">
            <a:spAutoFit/>
          </a:bodyPr>
          <a:lstStyle/>
          <a:p>
            <a:r>
              <a:rPr lang="es-ES" b="1" dirty="0">
                <a:solidFill>
                  <a:schemeClr val="bg1"/>
                </a:solidFill>
              </a:rPr>
              <a:t>Ing. Iván Omonte Sejas </a:t>
            </a:r>
            <a:r>
              <a:rPr lang="es-ES" b="1" dirty="0" err="1">
                <a:solidFill>
                  <a:schemeClr val="bg1"/>
                </a:solidFill>
              </a:rPr>
              <a:t>Ph.D</a:t>
            </a:r>
            <a:r>
              <a:rPr lang="es-ES" b="1" dirty="0">
                <a:solidFill>
                  <a:schemeClr val="bg1"/>
                </a:solidFill>
              </a:rPr>
              <a:t>.</a:t>
            </a:r>
            <a:endParaRPr lang="es-BO" b="1" dirty="0">
              <a:solidFill>
                <a:schemeClr val="bg1"/>
              </a:solidFill>
            </a:endParaRPr>
          </a:p>
        </p:txBody>
      </p:sp>
    </p:spTree>
    <p:extLst>
      <p:ext uri="{BB962C8B-B14F-4D97-AF65-F5344CB8AC3E}">
        <p14:creationId xmlns:p14="http://schemas.microsoft.com/office/powerpoint/2010/main" val="296607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A91752F-A21A-25DF-0E1E-E193188C2824}"/>
              </a:ext>
            </a:extLst>
          </p:cNvPr>
          <p:cNvSpPr txBox="1"/>
          <p:nvPr/>
        </p:nvSpPr>
        <p:spPr>
          <a:xfrm>
            <a:off x="4031169" y="196125"/>
            <a:ext cx="3922869"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PLAN DE CLASE</a:t>
            </a:r>
            <a:endParaRPr lang="es-BO" sz="3600" b="1" dirty="0">
              <a:solidFill>
                <a:srgbClr val="FF0000"/>
              </a:solidFill>
              <a:latin typeface="Montserrat" panose="02000505000000020004" pitchFamily="2" charset="0"/>
            </a:endParaRPr>
          </a:p>
        </p:txBody>
      </p:sp>
      <p:graphicFrame>
        <p:nvGraphicFramePr>
          <p:cNvPr id="3" name="Tabla 2">
            <a:extLst>
              <a:ext uri="{FF2B5EF4-FFF2-40B4-BE49-F238E27FC236}">
                <a16:creationId xmlns:a16="http://schemas.microsoft.com/office/drawing/2014/main" id="{64C3CC2B-A0F3-ACFB-8D1D-E34B84E382EE}"/>
              </a:ext>
            </a:extLst>
          </p:cNvPr>
          <p:cNvGraphicFramePr>
            <a:graphicFrameLocks noGrp="1"/>
          </p:cNvGraphicFramePr>
          <p:nvPr>
            <p:extLst>
              <p:ext uri="{D42A27DB-BD31-4B8C-83A1-F6EECF244321}">
                <p14:modId xmlns:p14="http://schemas.microsoft.com/office/powerpoint/2010/main" val="387701664"/>
              </p:ext>
            </p:extLst>
          </p:nvPr>
        </p:nvGraphicFramePr>
        <p:xfrm>
          <a:off x="465772" y="1346550"/>
          <a:ext cx="11360468" cy="5420012"/>
        </p:xfrm>
        <a:graphic>
          <a:graphicData uri="http://schemas.openxmlformats.org/drawingml/2006/table">
            <a:tbl>
              <a:tblPr firstRow="1" firstCol="1" bandRow="1"/>
              <a:tblGrid>
                <a:gridCol w="2120136">
                  <a:extLst>
                    <a:ext uri="{9D8B030D-6E8A-4147-A177-3AD203B41FA5}">
                      <a16:colId xmlns:a16="http://schemas.microsoft.com/office/drawing/2014/main" val="3604086530"/>
                    </a:ext>
                  </a:extLst>
                </a:gridCol>
                <a:gridCol w="9240332">
                  <a:extLst>
                    <a:ext uri="{9D8B030D-6E8A-4147-A177-3AD203B41FA5}">
                      <a16:colId xmlns:a16="http://schemas.microsoft.com/office/drawing/2014/main" val="1236289153"/>
                    </a:ext>
                  </a:extLst>
                </a:gridCol>
              </a:tblGrid>
              <a:tr h="265956">
                <a:tc>
                  <a:txBody>
                    <a:bodyPr/>
                    <a:lstStyle/>
                    <a:p>
                      <a:pP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TEMA 01:</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a:lnSpc>
                          <a:spcPct val="107000"/>
                        </a:lnSpc>
                        <a:spcAft>
                          <a:spcPts val="800"/>
                        </a:spcAft>
                      </a:pPr>
                      <a:r>
                        <a:rPr lang="es-ES" sz="1600" b="1" dirty="0">
                          <a:effectLst/>
                          <a:latin typeface="Arial Narrow" panose="020B0606020202030204" pitchFamily="34" charset="0"/>
                          <a:ea typeface="Calibri" panose="020F0502020204030204" pitchFamily="34" charset="0"/>
                          <a:cs typeface="Arial" panose="020B0604020202020204" pitchFamily="34" charset="0"/>
                        </a:rPr>
                        <a:t>FUNDAMENTOS DE BASE DE DATOS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253825"/>
                  </a:ext>
                </a:extLst>
              </a:tr>
              <a:tr h="822425">
                <a:tc>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COMPETENCIAS A DESARROLLAR</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just">
                        <a:lnSpc>
                          <a:spcPct val="100000"/>
                        </a:lnSpc>
                        <a:spcBef>
                          <a:spcPts val="0"/>
                        </a:spcBef>
                        <a:spcAft>
                          <a:spcPts val="0"/>
                        </a:spcAft>
                      </a:pPr>
                      <a:r>
                        <a:rPr lang="es-ES" sz="1600" b="1"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Conceptualizar </a:t>
                      </a:r>
                      <a:r>
                        <a:rPr lang="es-ES" sz="1600" b="1" dirty="0">
                          <a:solidFill>
                            <a:srgbClr val="385623"/>
                          </a:solidFill>
                          <a:effectLst/>
                          <a:latin typeface="Arial Narrow" panose="020B0606020202030204" pitchFamily="34" charset="0"/>
                          <a:ea typeface="Calibri" panose="020F0502020204030204" pitchFamily="34" charset="0"/>
                          <a:cs typeface="Arial" panose="020B0604020202020204" pitchFamily="34" charset="0"/>
                        </a:rPr>
                        <a:t>DATOS, INFORMACIÓN, GESTIÓN DE DATOS, SISTEMA DE BASE DE DATOS, GESTOR DE BASE DE DATOS, BASE DE DATOS </a:t>
                      </a:r>
                      <a:r>
                        <a:rPr lang="es-ES" sz="1600" b="1" dirty="0">
                          <a:solidFill>
                            <a:srgbClr val="00007F"/>
                          </a:solidFill>
                          <a:effectLst/>
                          <a:latin typeface="Arial Narrow" panose="020B0606020202030204" pitchFamily="34" charset="0"/>
                          <a:ea typeface="Calibri" panose="020F0502020204030204" pitchFamily="34" charset="0"/>
                          <a:cs typeface="Arial" panose="020B0604020202020204" pitchFamily="34" charset="0"/>
                        </a:rPr>
                        <a:t>para el diseño de BASE DE DATOS.</a:t>
                      </a:r>
                      <a:endParaRPr lang="es-ES" sz="1600" b="1" dirty="0">
                        <a:solidFill>
                          <a:srgbClr val="385623"/>
                        </a:solidFill>
                        <a:effectLst/>
                        <a:latin typeface="Arial Narrow" panose="020B0606020202030204" pitchFamily="34" charset="0"/>
                        <a:ea typeface="Calibri" panose="020F0502020204030204" pitchFamily="34" charset="0"/>
                        <a:cs typeface="Arial" panose="020B0604020202020204" pitchFamily="34" charset="0"/>
                      </a:endParaRPr>
                    </a:p>
                    <a:p>
                      <a:pPr algn="just">
                        <a:lnSpc>
                          <a:spcPct val="100000"/>
                        </a:lnSpc>
                        <a:spcBef>
                          <a:spcPts val="0"/>
                        </a:spcBef>
                        <a:spcAft>
                          <a:spcPts val="0"/>
                        </a:spcAft>
                      </a:pPr>
                      <a:r>
                        <a:rPr lang="es-ES" sz="1600" b="1"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Identificar los </a:t>
                      </a:r>
                      <a:r>
                        <a:rPr lang="es-ES" sz="1600" b="1" kern="1200" dirty="0">
                          <a:solidFill>
                            <a:srgbClr val="385623"/>
                          </a:solidFill>
                          <a:effectLst/>
                          <a:latin typeface="Arial Narrow" panose="020B0606020202030204" pitchFamily="34" charset="0"/>
                          <a:ea typeface="Calibri" panose="020F0502020204030204" pitchFamily="34" charset="0"/>
                          <a:cs typeface="Arial" panose="020B0604020202020204" pitchFamily="34" charset="0"/>
                        </a:rPr>
                        <a:t>COMPONENTES</a:t>
                      </a:r>
                      <a:r>
                        <a:rPr lang="es-ES" sz="1600" b="1"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 de un </a:t>
                      </a:r>
                      <a:r>
                        <a:rPr lang="es-ES" sz="1600" b="1" kern="1200" dirty="0">
                          <a:solidFill>
                            <a:srgbClr val="385623"/>
                          </a:solidFill>
                          <a:effectLst/>
                          <a:latin typeface="Arial Narrow" panose="020B0606020202030204" pitchFamily="34" charset="0"/>
                          <a:ea typeface="Calibri" panose="020F0502020204030204" pitchFamily="34" charset="0"/>
                          <a:cs typeface="Arial" panose="020B0604020202020204" pitchFamily="34" charset="0"/>
                        </a:rPr>
                        <a:t>SISTEMA DE BASE DE DATOS </a:t>
                      </a:r>
                      <a:endParaRPr lang="es-BO" sz="1600" b="1" kern="1200" dirty="0">
                        <a:solidFill>
                          <a:srgbClr val="385623"/>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350145"/>
                  </a:ext>
                </a:extLst>
              </a:tr>
              <a:tr h="265956">
                <a:tc gridSpan="2">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ACCIONES Y ACTIVIDADES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s-BO"/>
                    </a:p>
                  </a:txBody>
                  <a:tcPr/>
                </a:tc>
                <a:extLst>
                  <a:ext uri="{0D108BD9-81ED-4DB2-BD59-A6C34878D82A}">
                    <a16:rowId xmlns:a16="http://schemas.microsoft.com/office/drawing/2014/main" val="1408946597"/>
                  </a:ext>
                </a:extLst>
              </a:tr>
              <a:tr h="1378893">
                <a:tc gridSpan="2">
                  <a:txBody>
                    <a:bodyPr/>
                    <a:lstStyle/>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1. Reflexiones iniciales sobre asuntos transversales al tema y la materia.</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2. Exposición de cada diapositiva</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3. Diálogo sobre cada diapositiva para exposición de ideas, opiniones y comentarios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4. Realizar preguntas sobre cada diapositiva.</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spcAft>
                          <a:spcPts val="800"/>
                        </a:spcAft>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5. Lectura de artículos sobre el tema de referencia.</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BO"/>
                    </a:p>
                  </a:txBody>
                  <a:tcPr/>
                </a:tc>
                <a:extLst>
                  <a:ext uri="{0D108BD9-81ED-4DB2-BD59-A6C34878D82A}">
                    <a16:rowId xmlns:a16="http://schemas.microsoft.com/office/drawing/2014/main" val="998756135"/>
                  </a:ext>
                </a:extLst>
              </a:tr>
              <a:tr h="265956">
                <a:tc gridSpan="2">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RECURSOS Y MATERIALES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s-BO"/>
                    </a:p>
                  </a:txBody>
                  <a:tcPr/>
                </a:tc>
                <a:extLst>
                  <a:ext uri="{0D108BD9-81ED-4DB2-BD59-A6C34878D82A}">
                    <a16:rowId xmlns:a16="http://schemas.microsoft.com/office/drawing/2014/main" val="4140940037"/>
                  </a:ext>
                </a:extLst>
              </a:tr>
              <a:tr h="822425">
                <a:tc gridSpan="2">
                  <a:txBody>
                    <a:bodyPr/>
                    <a:lstStyle/>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1. Diapositivas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2. Material de archivos bibliográficos de texto (</a:t>
                      </a:r>
                      <a:r>
                        <a:rPr lang="es-ES" sz="1600" b="1" dirty="0" err="1">
                          <a:effectLst/>
                          <a:latin typeface="Arial Narrow" panose="020B0606020202030204" pitchFamily="34" charset="0"/>
                          <a:ea typeface="Calibri" panose="020F0502020204030204" pitchFamily="34" charset="0"/>
                          <a:cs typeface="Arial" panose="020B0604020202020204" pitchFamily="34" charset="0"/>
                        </a:rPr>
                        <a:t>pdf</a:t>
                      </a:r>
                      <a:r>
                        <a:rPr lang="es-ES" sz="1600" b="1" dirty="0">
                          <a:effectLst/>
                          <a:latin typeface="Arial Narrow" panose="020B0606020202030204" pitchFamily="34" charset="0"/>
                          <a:ea typeface="Calibri" panose="020F0502020204030204" pitchFamily="34" charset="0"/>
                          <a:cs typeface="Arial" panose="020B0604020202020204" pitchFamily="34" charset="0"/>
                        </a:rPr>
                        <a:t>, Word..), audio visual</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spcAft>
                          <a:spcPts val="800"/>
                        </a:spcAft>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3. Lecturas de opinión de autores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BO"/>
                    </a:p>
                  </a:txBody>
                  <a:tcPr/>
                </a:tc>
                <a:extLst>
                  <a:ext uri="{0D108BD9-81ED-4DB2-BD59-A6C34878D82A}">
                    <a16:rowId xmlns:a16="http://schemas.microsoft.com/office/drawing/2014/main" val="3390020"/>
                  </a:ext>
                </a:extLst>
              </a:tr>
              <a:tr h="244063">
                <a:tc gridSpan="2">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CRITERIOS DE EVALUACIÓN</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s-BO"/>
                    </a:p>
                  </a:txBody>
                  <a:tcPr/>
                </a:tc>
                <a:extLst>
                  <a:ext uri="{0D108BD9-81ED-4DB2-BD59-A6C34878D82A}">
                    <a16:rowId xmlns:a16="http://schemas.microsoft.com/office/drawing/2014/main" val="1247583718"/>
                  </a:ext>
                </a:extLst>
              </a:tr>
              <a:tr h="544191">
                <a:tc>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SABER CONOCER</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lvl="0" indent="0" algn="just">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1. Conceptualiza datos, información, gestión de datos, sistema de base de datos y base de datos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gn="just">
                        <a:lnSpc>
                          <a:spcPct val="107000"/>
                        </a:lnSpc>
                        <a:spcAft>
                          <a:spcPts val="800"/>
                        </a:spcAft>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2. Indica al menos tres gestores de base de datos.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729022"/>
                  </a:ext>
                </a:extLst>
              </a:tr>
              <a:tr h="544191">
                <a:tc>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SABER HACER (PRODUCTO)</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lvl="0" indent="0">
                        <a:lnSpc>
                          <a:spcPct val="107000"/>
                        </a:lnSpc>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1. Elabora un esquema de Sistema de Base de Datos</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p>
                      <a:pPr marL="0" lvl="0" indent="0">
                        <a:lnSpc>
                          <a:spcPct val="107000"/>
                        </a:lnSpc>
                        <a:spcAft>
                          <a:spcPts val="800"/>
                        </a:spcAft>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2. Recolectar datos numéricos, texto, fecha, booleano mediante la observación y lectura de un documento.</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7056466"/>
                  </a:ext>
                </a:extLst>
              </a:tr>
              <a:tr h="265956">
                <a:tc>
                  <a:txBody>
                    <a:bodyPr/>
                    <a:lstStyle/>
                    <a:p>
                      <a:pPr algn="ctr">
                        <a:lnSpc>
                          <a:spcPct val="107000"/>
                        </a:lnSpc>
                        <a:spcAft>
                          <a:spcPts val="800"/>
                        </a:spcAft>
                      </a:pPr>
                      <a:r>
                        <a:rPr lang="es-ES" sz="1600" b="1" dirty="0">
                          <a:solidFill>
                            <a:srgbClr val="000000"/>
                          </a:solidFill>
                          <a:effectLst/>
                          <a:latin typeface="Arial Narrow" panose="020B0606020202030204" pitchFamily="34" charset="0"/>
                          <a:ea typeface="Calibri" panose="020F0502020204030204" pitchFamily="34" charset="0"/>
                          <a:cs typeface="Arial" panose="020B0604020202020204" pitchFamily="34" charset="0"/>
                        </a:rPr>
                        <a:t>SABER SER</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lvl="0" indent="0">
                        <a:lnSpc>
                          <a:spcPct val="107000"/>
                        </a:lnSpc>
                        <a:spcAft>
                          <a:spcPts val="800"/>
                        </a:spcAft>
                        <a:buSzPts val="1100"/>
                        <a:buFont typeface="+mj-lt"/>
                        <a:buNone/>
                      </a:pPr>
                      <a:r>
                        <a:rPr lang="es-ES" sz="1600" b="1" dirty="0">
                          <a:effectLst/>
                          <a:latin typeface="Arial Narrow" panose="020B0606020202030204" pitchFamily="34" charset="0"/>
                          <a:ea typeface="Calibri" panose="020F0502020204030204" pitchFamily="34" charset="0"/>
                          <a:cs typeface="Arial" panose="020B0604020202020204" pitchFamily="34" charset="0"/>
                        </a:rPr>
                        <a:t>3. Demuestra actitud de participación en clase</a:t>
                      </a:r>
                      <a:endParaRPr lang="es-BO"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308854"/>
                  </a:ext>
                </a:extLst>
              </a:tr>
            </a:tbl>
          </a:graphicData>
        </a:graphic>
      </p:graphicFrame>
    </p:spTree>
    <p:extLst>
      <p:ext uri="{BB962C8B-B14F-4D97-AF65-F5344CB8AC3E}">
        <p14:creationId xmlns:p14="http://schemas.microsoft.com/office/powerpoint/2010/main" val="413077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5CE366E-8C97-4F68-A7D1-9970167E0DCC}"/>
              </a:ext>
            </a:extLst>
          </p:cNvPr>
          <p:cNvPicPr>
            <a:picLocks noChangeAspect="1"/>
          </p:cNvPicPr>
          <p:nvPr/>
        </p:nvPicPr>
        <p:blipFill>
          <a:blip r:embed="rId3"/>
          <a:stretch>
            <a:fillRect/>
          </a:stretch>
        </p:blipFill>
        <p:spPr>
          <a:xfrm>
            <a:off x="3275497" y="1469984"/>
            <a:ext cx="5200650" cy="5198976"/>
          </a:xfrm>
          <a:prstGeom prst="rect">
            <a:avLst/>
          </a:prstGeom>
        </p:spPr>
      </p:pic>
      <p:sp>
        <p:nvSpPr>
          <p:cNvPr id="4" name="WordArt 41">
            <a:extLst>
              <a:ext uri="{FF2B5EF4-FFF2-40B4-BE49-F238E27FC236}">
                <a16:creationId xmlns:a16="http://schemas.microsoft.com/office/drawing/2014/main" id="{EF84E1ED-2D99-4902-89BF-D1289690293D}"/>
              </a:ext>
            </a:extLst>
          </p:cNvPr>
          <p:cNvSpPr>
            <a:spLocks noChangeArrowheads="1" noChangeShapeType="1" noTextEdit="1"/>
          </p:cNvSpPr>
          <p:nvPr/>
        </p:nvSpPr>
        <p:spPr bwMode="auto">
          <a:xfrm>
            <a:off x="3181350" y="1590675"/>
            <a:ext cx="5200650" cy="4920258"/>
          </a:xfrm>
          <a:prstGeom prst="rect">
            <a:avLst/>
          </a:prstGeom>
        </p:spPr>
        <p:txBody>
          <a:bodyPr spcFirstLastPara="1" wrap="none" fromWordArt="1">
            <a:prstTxWarp prst="textCircle">
              <a:avLst>
                <a:gd name="adj" fmla="val 10885366"/>
              </a:avLst>
            </a:prstTxWarp>
          </a:bodyPr>
          <a:lstStyle/>
          <a:p>
            <a:pPr algn="ctr"/>
            <a:r>
              <a:rPr lang="es-ES" kern="10" dirty="0">
                <a:ln w="25400">
                  <a:solidFill>
                    <a:schemeClr val="tx1"/>
                  </a:solidFill>
                  <a:round/>
                  <a:headEnd/>
                  <a:tailEnd/>
                </a:ln>
                <a:solidFill>
                  <a:srgbClr val="FFFFFF"/>
                </a:solidFill>
                <a:latin typeface="Arial Black"/>
              </a:rPr>
              <a:t>GLOBALIZADO – DINÁMICO - COMPLEJO -TECNOLÓGICO -</a:t>
            </a:r>
          </a:p>
        </p:txBody>
      </p:sp>
      <p:sp>
        <p:nvSpPr>
          <p:cNvPr id="7" name="CuadroTexto 6">
            <a:extLst>
              <a:ext uri="{FF2B5EF4-FFF2-40B4-BE49-F238E27FC236}">
                <a16:creationId xmlns:a16="http://schemas.microsoft.com/office/drawing/2014/main" id="{16957611-0081-4239-92D6-D8D5332C2B4B}"/>
              </a:ext>
            </a:extLst>
          </p:cNvPr>
          <p:cNvSpPr txBox="1"/>
          <p:nvPr/>
        </p:nvSpPr>
        <p:spPr>
          <a:xfrm>
            <a:off x="3285446" y="4287619"/>
            <a:ext cx="4992457" cy="646331"/>
          </a:xfrm>
          <a:prstGeom prst="rect">
            <a:avLst/>
          </a:prstGeom>
          <a:noFill/>
        </p:spPr>
        <p:txBody>
          <a:bodyPr wrap="none" rtlCol="0">
            <a:spAutoFit/>
            <a:scene3d>
              <a:camera prst="orthographicFront"/>
              <a:lightRig rig="threePt" dir="t"/>
            </a:scene3d>
            <a:sp3d extrusionH="57150">
              <a:bevelT w="38100" h="38100"/>
            </a:sp3d>
          </a:bodyPr>
          <a:lstStyle/>
          <a:p>
            <a:r>
              <a:rPr lang="en-US" sz="3600" dirty="0">
                <a:solidFill>
                  <a:srgbClr val="FF0000"/>
                </a:solidFill>
                <a:latin typeface="Arial Black" panose="020B0A04020102020204" pitchFamily="34" charset="0"/>
              </a:rPr>
              <a:t>INTERCONECTADO</a:t>
            </a:r>
            <a:endParaRPr lang="es-BO" sz="3600" dirty="0">
              <a:solidFill>
                <a:srgbClr val="FF0000"/>
              </a:solidFill>
              <a:latin typeface="Arial Black" panose="020B0A04020102020204" pitchFamily="34" charset="0"/>
            </a:endParaRPr>
          </a:p>
        </p:txBody>
      </p:sp>
      <p:grpSp>
        <p:nvGrpSpPr>
          <p:cNvPr id="17" name="Group 10">
            <a:extLst>
              <a:ext uri="{FF2B5EF4-FFF2-40B4-BE49-F238E27FC236}">
                <a16:creationId xmlns:a16="http://schemas.microsoft.com/office/drawing/2014/main" id="{62ECC379-CF92-4C50-A5C5-00F005FF9447}"/>
              </a:ext>
            </a:extLst>
          </p:cNvPr>
          <p:cNvGrpSpPr>
            <a:grpSpLocks/>
          </p:cNvGrpSpPr>
          <p:nvPr/>
        </p:nvGrpSpPr>
        <p:grpSpPr bwMode="auto">
          <a:xfrm>
            <a:off x="9146138" y="2500313"/>
            <a:ext cx="2673350" cy="2671762"/>
            <a:chOff x="140" y="1419"/>
            <a:chExt cx="1684" cy="1683"/>
          </a:xfrm>
        </p:grpSpPr>
        <p:sp>
          <p:nvSpPr>
            <p:cNvPr id="18" name="Oval 11">
              <a:extLst>
                <a:ext uri="{FF2B5EF4-FFF2-40B4-BE49-F238E27FC236}">
                  <a16:creationId xmlns:a16="http://schemas.microsoft.com/office/drawing/2014/main" id="{D19B9FDB-7BCF-44BC-A496-4F9FD8FF2CF1}"/>
                </a:ext>
              </a:extLst>
            </p:cNvPr>
            <p:cNvSpPr>
              <a:spLocks noChangeArrowheads="1"/>
            </p:cNvSpPr>
            <p:nvPr/>
          </p:nvSpPr>
          <p:spPr bwMode="gray">
            <a:xfrm>
              <a:off x="140" y="1419"/>
              <a:ext cx="1684" cy="168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BO"/>
            </a:p>
          </p:txBody>
        </p:sp>
        <p:sp>
          <p:nvSpPr>
            <p:cNvPr id="19" name="Oval 12">
              <a:extLst>
                <a:ext uri="{FF2B5EF4-FFF2-40B4-BE49-F238E27FC236}">
                  <a16:creationId xmlns:a16="http://schemas.microsoft.com/office/drawing/2014/main" id="{7201D772-E821-4481-B04B-679C6CF42AB6}"/>
                </a:ext>
              </a:extLst>
            </p:cNvPr>
            <p:cNvSpPr>
              <a:spLocks noChangeArrowheads="1"/>
            </p:cNvSpPr>
            <p:nvPr/>
          </p:nvSpPr>
          <p:spPr bwMode="gray">
            <a:xfrm>
              <a:off x="251" y="1528"/>
              <a:ext cx="1461" cy="146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BO"/>
            </a:p>
          </p:txBody>
        </p:sp>
        <p:sp>
          <p:nvSpPr>
            <p:cNvPr id="20" name="Oval 13">
              <a:extLst>
                <a:ext uri="{FF2B5EF4-FFF2-40B4-BE49-F238E27FC236}">
                  <a16:creationId xmlns:a16="http://schemas.microsoft.com/office/drawing/2014/main" id="{59CA3A72-A672-4C62-9DB7-36112D6B0953}"/>
                </a:ext>
              </a:extLst>
            </p:cNvPr>
            <p:cNvSpPr>
              <a:spLocks noChangeArrowheads="1"/>
            </p:cNvSpPr>
            <p:nvPr/>
          </p:nvSpPr>
          <p:spPr bwMode="gray">
            <a:xfrm>
              <a:off x="258" y="1536"/>
              <a:ext cx="1461" cy="1462"/>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BO"/>
            </a:p>
          </p:txBody>
        </p:sp>
        <p:sp>
          <p:nvSpPr>
            <p:cNvPr id="21" name="Oval 14">
              <a:extLst>
                <a:ext uri="{FF2B5EF4-FFF2-40B4-BE49-F238E27FC236}">
                  <a16:creationId xmlns:a16="http://schemas.microsoft.com/office/drawing/2014/main" id="{6570EF4D-6FE2-479D-9D2B-B2207DD25423}"/>
                </a:ext>
              </a:extLst>
            </p:cNvPr>
            <p:cNvSpPr>
              <a:spLocks noChangeArrowheads="1"/>
            </p:cNvSpPr>
            <p:nvPr/>
          </p:nvSpPr>
          <p:spPr bwMode="gray">
            <a:xfrm>
              <a:off x="323" y="1602"/>
              <a:ext cx="1317" cy="1316"/>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BO"/>
            </a:p>
          </p:txBody>
        </p:sp>
        <p:sp>
          <p:nvSpPr>
            <p:cNvPr id="22" name="Oval 15">
              <a:extLst>
                <a:ext uri="{FF2B5EF4-FFF2-40B4-BE49-F238E27FC236}">
                  <a16:creationId xmlns:a16="http://schemas.microsoft.com/office/drawing/2014/main" id="{741E9B39-143A-436D-B062-434FD5F47829}"/>
                </a:ext>
              </a:extLst>
            </p:cNvPr>
            <p:cNvSpPr>
              <a:spLocks noChangeArrowheads="1"/>
            </p:cNvSpPr>
            <p:nvPr/>
          </p:nvSpPr>
          <p:spPr bwMode="gray">
            <a:xfrm>
              <a:off x="344" y="1623"/>
              <a:ext cx="1276" cy="127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s-BO"/>
            </a:p>
          </p:txBody>
        </p:sp>
        <p:sp>
          <p:nvSpPr>
            <p:cNvPr id="23" name="Oval 16">
              <a:extLst>
                <a:ext uri="{FF2B5EF4-FFF2-40B4-BE49-F238E27FC236}">
                  <a16:creationId xmlns:a16="http://schemas.microsoft.com/office/drawing/2014/main" id="{5DBB3F90-087A-4819-A503-2573A0C4BDB3}"/>
                </a:ext>
              </a:extLst>
            </p:cNvPr>
            <p:cNvSpPr>
              <a:spLocks noChangeArrowheads="1"/>
            </p:cNvSpPr>
            <p:nvPr/>
          </p:nvSpPr>
          <p:spPr bwMode="gray">
            <a:xfrm>
              <a:off x="360" y="1630"/>
              <a:ext cx="1246" cy="124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s-BO"/>
            </a:p>
          </p:txBody>
        </p:sp>
        <p:sp>
          <p:nvSpPr>
            <p:cNvPr id="24" name="Oval 17">
              <a:extLst>
                <a:ext uri="{FF2B5EF4-FFF2-40B4-BE49-F238E27FC236}">
                  <a16:creationId xmlns:a16="http://schemas.microsoft.com/office/drawing/2014/main" id="{86842161-80A3-4D79-9BC9-A7323EEEADA5}"/>
                </a:ext>
              </a:extLst>
            </p:cNvPr>
            <p:cNvSpPr>
              <a:spLocks noChangeArrowheads="1"/>
            </p:cNvSpPr>
            <p:nvPr/>
          </p:nvSpPr>
          <p:spPr bwMode="gray">
            <a:xfrm>
              <a:off x="374" y="1642"/>
              <a:ext cx="1184" cy="116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s-BO"/>
            </a:p>
          </p:txBody>
        </p:sp>
        <p:sp>
          <p:nvSpPr>
            <p:cNvPr id="25" name="Oval 18">
              <a:extLst>
                <a:ext uri="{FF2B5EF4-FFF2-40B4-BE49-F238E27FC236}">
                  <a16:creationId xmlns:a16="http://schemas.microsoft.com/office/drawing/2014/main" id="{FD8DFF74-4F91-4284-9849-BBADE02500BD}"/>
                </a:ext>
              </a:extLst>
            </p:cNvPr>
            <p:cNvSpPr>
              <a:spLocks noChangeArrowheads="1"/>
            </p:cNvSpPr>
            <p:nvPr/>
          </p:nvSpPr>
          <p:spPr bwMode="gray">
            <a:xfrm>
              <a:off x="443" y="1675"/>
              <a:ext cx="1053" cy="94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s-BO"/>
            </a:p>
          </p:txBody>
        </p:sp>
        <p:pic>
          <p:nvPicPr>
            <p:cNvPr id="26" name="Picture 19" descr="mark">
              <a:extLst>
                <a:ext uri="{FF2B5EF4-FFF2-40B4-BE49-F238E27FC236}">
                  <a16:creationId xmlns:a16="http://schemas.microsoft.com/office/drawing/2014/main" id="{8FFA7827-3D39-4EAB-8AEC-2ECB9E8DE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 y="1773"/>
              <a:ext cx="1011" cy="100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CuadroTexto 27">
            <a:extLst>
              <a:ext uri="{FF2B5EF4-FFF2-40B4-BE49-F238E27FC236}">
                <a16:creationId xmlns:a16="http://schemas.microsoft.com/office/drawing/2014/main" id="{1D5BA2DD-13AF-4106-B9AC-4AFA8C568FB5}"/>
              </a:ext>
            </a:extLst>
          </p:cNvPr>
          <p:cNvSpPr txBox="1"/>
          <p:nvPr/>
        </p:nvSpPr>
        <p:spPr>
          <a:xfrm>
            <a:off x="9146138" y="3694112"/>
            <a:ext cx="2735364" cy="461665"/>
          </a:xfrm>
          <a:prstGeom prst="rect">
            <a:avLst/>
          </a:prstGeom>
          <a:noFill/>
        </p:spPr>
        <p:txBody>
          <a:bodyPr wrap="none" rtlCol="0">
            <a:spAutoFit/>
          </a:bodyPr>
          <a:lstStyle/>
          <a:p>
            <a:pPr algn="ctr"/>
            <a:r>
              <a:rPr lang="en-US" sz="2400" dirty="0">
                <a:ln>
                  <a:solidFill>
                    <a:schemeClr val="tx1"/>
                  </a:solidFill>
                </a:ln>
                <a:solidFill>
                  <a:srgbClr val="FFFF00"/>
                </a:solidFill>
                <a:latin typeface="Arial Black" panose="020B0A04020102020204" pitchFamily="34" charset="0"/>
              </a:rPr>
              <a:t>CIBERESPACIO</a:t>
            </a:r>
            <a:endParaRPr lang="es-BO" sz="2400" dirty="0">
              <a:ln>
                <a:solidFill>
                  <a:schemeClr val="tx1"/>
                </a:solidFill>
              </a:ln>
              <a:solidFill>
                <a:srgbClr val="FFFF00"/>
              </a:solidFill>
              <a:latin typeface="Arial Black" panose="020B0A04020102020204" pitchFamily="34" charset="0"/>
            </a:endParaRPr>
          </a:p>
        </p:txBody>
      </p:sp>
      <p:sp>
        <p:nvSpPr>
          <p:cNvPr id="29" name="Freeform 8">
            <a:extLst>
              <a:ext uri="{FF2B5EF4-FFF2-40B4-BE49-F238E27FC236}">
                <a16:creationId xmlns:a16="http://schemas.microsoft.com/office/drawing/2014/main" id="{247EDC9A-0F9F-4D8E-97FE-E1D9E2487E75}"/>
              </a:ext>
            </a:extLst>
          </p:cNvPr>
          <p:cNvSpPr>
            <a:spLocks/>
          </p:cNvSpPr>
          <p:nvPr/>
        </p:nvSpPr>
        <p:spPr bwMode="gray">
          <a:xfrm rot="10800000">
            <a:off x="6942689" y="3694111"/>
            <a:ext cx="2276474" cy="717550"/>
          </a:xfrm>
          <a:custGeom>
            <a:avLst/>
            <a:gdLst>
              <a:gd name="T0" fmla="*/ 0 w 952"/>
              <a:gd name="T1" fmla="*/ 756 h 947"/>
              <a:gd name="T2" fmla="*/ 191 w 952"/>
              <a:gd name="T3" fmla="*/ 591 h 947"/>
              <a:gd name="T4" fmla="*/ 190 w 952"/>
              <a:gd name="T5" fmla="*/ 672 h 947"/>
              <a:gd name="T6" fmla="*/ 194 w 952"/>
              <a:gd name="T7" fmla="*/ 672 h 947"/>
              <a:gd name="T8" fmla="*/ 205 w 952"/>
              <a:gd name="T9" fmla="*/ 672 h 947"/>
              <a:gd name="T10" fmla="*/ 225 w 952"/>
              <a:gd name="T11" fmla="*/ 671 h 947"/>
              <a:gd name="T12" fmla="*/ 250 w 952"/>
              <a:gd name="T13" fmla="*/ 667 h 947"/>
              <a:gd name="T14" fmla="*/ 281 w 952"/>
              <a:gd name="T15" fmla="*/ 662 h 947"/>
              <a:gd name="T16" fmla="*/ 316 w 952"/>
              <a:gd name="T17" fmla="*/ 653 h 947"/>
              <a:gd name="T18" fmla="*/ 356 w 952"/>
              <a:gd name="T19" fmla="*/ 641 h 947"/>
              <a:gd name="T20" fmla="*/ 399 w 952"/>
              <a:gd name="T21" fmla="*/ 626 h 947"/>
              <a:gd name="T22" fmla="*/ 444 w 952"/>
              <a:gd name="T23" fmla="*/ 605 h 947"/>
              <a:gd name="T24" fmla="*/ 492 w 952"/>
              <a:gd name="T25" fmla="*/ 578 h 947"/>
              <a:gd name="T26" fmla="*/ 540 w 952"/>
              <a:gd name="T27" fmla="*/ 547 h 947"/>
              <a:gd name="T28" fmla="*/ 587 w 952"/>
              <a:gd name="T29" fmla="*/ 508 h 947"/>
              <a:gd name="T30" fmla="*/ 635 w 952"/>
              <a:gd name="T31" fmla="*/ 463 h 947"/>
              <a:gd name="T32" fmla="*/ 689 w 952"/>
              <a:gd name="T33" fmla="*/ 405 h 947"/>
              <a:gd name="T34" fmla="*/ 737 w 952"/>
              <a:gd name="T35" fmla="*/ 350 h 947"/>
              <a:gd name="T36" fmla="*/ 780 w 952"/>
              <a:gd name="T37" fmla="*/ 298 h 947"/>
              <a:gd name="T38" fmla="*/ 816 w 952"/>
              <a:gd name="T39" fmla="*/ 249 h 947"/>
              <a:gd name="T40" fmla="*/ 847 w 952"/>
              <a:gd name="T41" fmla="*/ 204 h 947"/>
              <a:gd name="T42" fmla="*/ 873 w 952"/>
              <a:gd name="T43" fmla="*/ 164 h 947"/>
              <a:gd name="T44" fmla="*/ 895 w 952"/>
              <a:gd name="T45" fmla="*/ 126 h 947"/>
              <a:gd name="T46" fmla="*/ 913 w 952"/>
              <a:gd name="T47" fmla="*/ 94 h 947"/>
              <a:gd name="T48" fmla="*/ 926 w 952"/>
              <a:gd name="T49" fmla="*/ 66 h 947"/>
              <a:gd name="T50" fmla="*/ 936 w 952"/>
              <a:gd name="T51" fmla="*/ 42 h 947"/>
              <a:gd name="T52" fmla="*/ 944 w 952"/>
              <a:gd name="T53" fmla="*/ 24 h 947"/>
              <a:gd name="T54" fmla="*/ 949 w 952"/>
              <a:gd name="T55" fmla="*/ 12 h 947"/>
              <a:gd name="T56" fmla="*/ 952 w 952"/>
              <a:gd name="T57" fmla="*/ 2 h 947"/>
              <a:gd name="T58" fmla="*/ 952 w 952"/>
              <a:gd name="T59" fmla="*/ 0 h 947"/>
              <a:gd name="T60" fmla="*/ 952 w 952"/>
              <a:gd name="T61" fmla="*/ 4 h 947"/>
              <a:gd name="T62" fmla="*/ 950 w 952"/>
              <a:gd name="T63" fmla="*/ 17 h 947"/>
              <a:gd name="T64" fmla="*/ 948 w 952"/>
              <a:gd name="T65" fmla="*/ 36 h 947"/>
              <a:gd name="T66" fmla="*/ 942 w 952"/>
              <a:gd name="T67" fmla="*/ 62 h 947"/>
              <a:gd name="T68" fmla="*/ 936 w 952"/>
              <a:gd name="T69" fmla="*/ 93 h 947"/>
              <a:gd name="T70" fmla="*/ 927 w 952"/>
              <a:gd name="T71" fmla="*/ 130 h 947"/>
              <a:gd name="T72" fmla="*/ 914 w 952"/>
              <a:gd name="T73" fmla="*/ 172 h 947"/>
              <a:gd name="T74" fmla="*/ 899 w 952"/>
              <a:gd name="T75" fmla="*/ 217 h 947"/>
              <a:gd name="T76" fmla="*/ 881 w 952"/>
              <a:gd name="T77" fmla="*/ 264 h 947"/>
              <a:gd name="T78" fmla="*/ 857 w 952"/>
              <a:gd name="T79" fmla="*/ 315 h 947"/>
              <a:gd name="T80" fmla="*/ 830 w 952"/>
              <a:gd name="T81" fmla="*/ 368 h 947"/>
              <a:gd name="T82" fmla="*/ 798 w 952"/>
              <a:gd name="T83" fmla="*/ 421 h 947"/>
              <a:gd name="T84" fmla="*/ 762 w 952"/>
              <a:gd name="T85" fmla="*/ 475 h 947"/>
              <a:gd name="T86" fmla="*/ 719 w 952"/>
              <a:gd name="T87" fmla="*/ 529 h 947"/>
              <a:gd name="T88" fmla="*/ 671 w 952"/>
              <a:gd name="T89" fmla="*/ 582 h 947"/>
              <a:gd name="T90" fmla="*/ 613 w 952"/>
              <a:gd name="T91" fmla="*/ 637 h 947"/>
              <a:gd name="T92" fmla="*/ 555 w 952"/>
              <a:gd name="T93" fmla="*/ 685 h 947"/>
              <a:gd name="T94" fmla="*/ 500 w 952"/>
              <a:gd name="T95" fmla="*/ 726 h 947"/>
              <a:gd name="T96" fmla="*/ 447 w 952"/>
              <a:gd name="T97" fmla="*/ 761 h 947"/>
              <a:gd name="T98" fmla="*/ 396 w 952"/>
              <a:gd name="T99" fmla="*/ 790 h 947"/>
              <a:gd name="T100" fmla="*/ 350 w 952"/>
              <a:gd name="T101" fmla="*/ 813 h 947"/>
              <a:gd name="T102" fmla="*/ 307 w 952"/>
              <a:gd name="T103" fmla="*/ 831 h 947"/>
              <a:gd name="T104" fmla="*/ 270 w 952"/>
              <a:gd name="T105" fmla="*/ 845 h 947"/>
              <a:gd name="T106" fmla="*/ 238 w 952"/>
              <a:gd name="T107" fmla="*/ 855 h 947"/>
              <a:gd name="T108" fmla="*/ 212 w 952"/>
              <a:gd name="T109" fmla="*/ 862 h 947"/>
              <a:gd name="T110" fmla="*/ 192 w 952"/>
              <a:gd name="T111" fmla="*/ 866 h 947"/>
              <a:gd name="T112" fmla="*/ 181 w 952"/>
              <a:gd name="T113" fmla="*/ 868 h 947"/>
              <a:gd name="T114" fmla="*/ 176 w 952"/>
              <a:gd name="T115" fmla="*/ 868 h 947"/>
              <a:gd name="T116" fmla="*/ 167 w 952"/>
              <a:gd name="T117" fmla="*/ 947 h 947"/>
              <a:gd name="T118" fmla="*/ 0 w 952"/>
              <a:gd name="T119" fmla="*/ 756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solidFill>
            <a:schemeClr val="folHlink"/>
          </a:solidFill>
          <a:ln>
            <a:noFill/>
          </a:ln>
          <a:effectLst>
            <a:outerShdw dist="107763" dir="2700000" algn="ctr" rotWithShape="0">
              <a:srgbClr val="080808">
                <a:alpha val="50000"/>
              </a:srgbClr>
            </a:outerShdw>
          </a:effectLst>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s-BO"/>
          </a:p>
        </p:txBody>
      </p:sp>
      <p:sp>
        <p:nvSpPr>
          <p:cNvPr id="30" name="CuadroTexto 29">
            <a:extLst>
              <a:ext uri="{FF2B5EF4-FFF2-40B4-BE49-F238E27FC236}">
                <a16:creationId xmlns:a16="http://schemas.microsoft.com/office/drawing/2014/main" id="{FA2D4624-E6B8-E366-89EF-7233FFC234D7}"/>
              </a:ext>
            </a:extLst>
          </p:cNvPr>
          <p:cNvSpPr txBox="1"/>
          <p:nvPr/>
        </p:nvSpPr>
        <p:spPr>
          <a:xfrm>
            <a:off x="4782904" y="261350"/>
            <a:ext cx="5575565" cy="769441"/>
          </a:xfrm>
          <a:prstGeom prst="rect">
            <a:avLst/>
          </a:prstGeom>
          <a:noFill/>
        </p:spPr>
        <p:txBody>
          <a:bodyPr wrap="none" rtlCol="0">
            <a:spAutoFit/>
          </a:bodyPr>
          <a:lstStyle/>
          <a:p>
            <a:r>
              <a:rPr lang="es-ES" sz="4400" b="1" dirty="0">
                <a:solidFill>
                  <a:srgbClr val="000066"/>
                </a:solidFill>
                <a:effectLst>
                  <a:outerShdw blurRad="38100" dist="38100" dir="2700000" algn="tl">
                    <a:srgbClr val="000000">
                      <a:alpha val="43137"/>
                    </a:srgbClr>
                  </a:outerShdw>
                </a:effectLst>
                <a:latin typeface="Bahnschrift Condensed" panose="020B0502040204020203" pitchFamily="34" charset="0"/>
              </a:rPr>
              <a:t>Mirada de la Realidad Actual</a:t>
            </a:r>
            <a:endParaRPr lang="es-BO" sz="4400" b="1" dirty="0">
              <a:solidFill>
                <a:srgbClr val="000066"/>
              </a:solidFill>
              <a:effectLst>
                <a:outerShdw blurRad="38100" dist="38100" dir="2700000" algn="tl">
                  <a:srgbClr val="000000">
                    <a:alpha val="43137"/>
                  </a:srgbClr>
                </a:outerShdw>
              </a:effectLst>
              <a:latin typeface="Bahnschrift Condensed" panose="020B0502040204020203" pitchFamily="34" charset="0"/>
            </a:endParaRPr>
          </a:p>
        </p:txBody>
      </p:sp>
      <p:sp>
        <p:nvSpPr>
          <p:cNvPr id="31" name="Rectángulo 30">
            <a:extLst>
              <a:ext uri="{FF2B5EF4-FFF2-40B4-BE49-F238E27FC236}">
                <a16:creationId xmlns:a16="http://schemas.microsoft.com/office/drawing/2014/main" id="{A3F47E6E-FCD2-4ABB-83EB-485EEED6F16A}"/>
              </a:ext>
            </a:extLst>
          </p:cNvPr>
          <p:cNvSpPr/>
          <p:nvPr/>
        </p:nvSpPr>
        <p:spPr>
          <a:xfrm>
            <a:off x="1568380" y="261350"/>
            <a:ext cx="2896948" cy="769441"/>
          </a:xfrm>
          <a:prstGeom prst="rect">
            <a:avLst/>
          </a:prstGeom>
          <a:noFill/>
        </p:spPr>
        <p:txBody>
          <a:bodyPr wrap="none" lIns="91440" tIns="45720" rIns="91440" bIns="45720">
            <a:spAutoFit/>
          </a:bodyPr>
          <a:lstStyle/>
          <a:p>
            <a:pPr algn="ctr"/>
            <a:r>
              <a:rPr lang="es-ES" sz="4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INTRODUCCIÓN:</a:t>
            </a:r>
          </a:p>
        </p:txBody>
      </p:sp>
      <p:sp>
        <p:nvSpPr>
          <p:cNvPr id="27" name="CuadroTexto 26">
            <a:extLst>
              <a:ext uri="{FF2B5EF4-FFF2-40B4-BE49-F238E27FC236}">
                <a16:creationId xmlns:a16="http://schemas.microsoft.com/office/drawing/2014/main" id="{24003416-1A5A-AEA1-4E5A-BBE27187D860}"/>
              </a:ext>
            </a:extLst>
          </p:cNvPr>
          <p:cNvSpPr txBox="1"/>
          <p:nvPr/>
        </p:nvSpPr>
        <p:spPr>
          <a:xfrm>
            <a:off x="5174036" y="-49305"/>
            <a:ext cx="4793300"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REFLEXIÓN INICIAL</a:t>
            </a:r>
            <a:endParaRPr lang="es-BO" sz="3600" b="1" dirty="0">
              <a:solidFill>
                <a:srgbClr val="FF0000"/>
              </a:solidFill>
              <a:latin typeface="Montserrat" panose="02000505000000020004" pitchFamily="2" charset="0"/>
            </a:endParaRPr>
          </a:p>
        </p:txBody>
      </p:sp>
    </p:spTree>
    <p:extLst>
      <p:ext uri="{BB962C8B-B14F-4D97-AF65-F5344CB8AC3E}">
        <p14:creationId xmlns:p14="http://schemas.microsoft.com/office/powerpoint/2010/main" val="338687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82" name="Imagen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028" y="-9967"/>
            <a:ext cx="5170715" cy="6858000"/>
          </a:xfrm>
          <a:prstGeom prst="rect">
            <a:avLst/>
          </a:prstGeom>
        </p:spPr>
      </p:pic>
      <p:sp>
        <p:nvSpPr>
          <p:cNvPr id="3" name="Rectángulo 2"/>
          <p:cNvSpPr/>
          <p:nvPr/>
        </p:nvSpPr>
        <p:spPr>
          <a:xfrm>
            <a:off x="159032" y="3278875"/>
            <a:ext cx="1139025" cy="666786"/>
          </a:xfrm>
          <a:prstGeom prst="rect">
            <a:avLst/>
          </a:prstGeom>
        </p:spPr>
        <p:txBody>
          <a:bodyPr wrap="square">
            <a:spAutoFit/>
          </a:bodyPr>
          <a:lstStyle/>
          <a:p>
            <a:r>
              <a:rPr lang="en" sz="3733" b="1" dirty="0">
                <a:solidFill>
                  <a:srgbClr val="FF0000"/>
                </a:solidFill>
              </a:rPr>
              <a:t>DT</a:t>
            </a:r>
            <a:endParaRPr lang="en-US" sz="3733" b="1" dirty="0">
              <a:solidFill>
                <a:srgbClr val="FF0000"/>
              </a:solidFill>
            </a:endParaRPr>
          </a:p>
        </p:txBody>
      </p:sp>
      <p:sp>
        <p:nvSpPr>
          <p:cNvPr id="87" name="Rectángulo 86"/>
          <p:cNvSpPr/>
          <p:nvPr/>
        </p:nvSpPr>
        <p:spPr>
          <a:xfrm>
            <a:off x="4561642" y="2747068"/>
            <a:ext cx="4357443" cy="1085810"/>
          </a:xfrm>
          <a:prstGeom prst="rect">
            <a:avLst/>
          </a:prstGeom>
        </p:spPr>
        <p:txBody>
          <a:bodyPr wrap="square">
            <a:spAutoFit/>
          </a:bodyPr>
          <a:lstStyle/>
          <a:p>
            <a:pPr>
              <a:lnSpc>
                <a:spcPct val="150000"/>
              </a:lnSpc>
            </a:pPr>
            <a:r>
              <a:rPr lang="en" sz="4800" b="1" dirty="0">
                <a:solidFill>
                  <a:srgbClr val="0033CC"/>
                </a:solidFill>
              </a:rPr>
              <a:t>EDUCACIÓN</a:t>
            </a:r>
          </a:p>
        </p:txBody>
      </p:sp>
      <p:sp>
        <p:nvSpPr>
          <p:cNvPr id="23" name="Rectángulo 22"/>
          <p:cNvSpPr/>
          <p:nvPr/>
        </p:nvSpPr>
        <p:spPr>
          <a:xfrm>
            <a:off x="1125373" y="1868994"/>
            <a:ext cx="2476226" cy="3908762"/>
          </a:xfrm>
          <a:prstGeom prst="rect">
            <a:avLst/>
          </a:prstGeom>
        </p:spPr>
        <p:txBody>
          <a:bodyPr wrap="square">
            <a:spAutoFit/>
          </a:bodyPr>
          <a:lstStyle/>
          <a:p>
            <a:pPr marL="342900" indent="-342900">
              <a:buFont typeface="Arial" panose="020B0604020202020204" pitchFamily="34" charset="0"/>
              <a:buChar char="•"/>
            </a:pPr>
            <a:r>
              <a:rPr lang="en" sz="2400" b="1" dirty="0"/>
              <a:t>IA</a:t>
            </a:r>
          </a:p>
          <a:p>
            <a:pPr marL="342900" indent="-342900">
              <a:buFont typeface="Arial" panose="020B0604020202020204" pitchFamily="34" charset="0"/>
              <a:buChar char="•"/>
            </a:pPr>
            <a:endParaRPr lang="en" sz="2400" b="1" dirty="0">
              <a:solidFill>
                <a:srgbClr val="A6B4BD"/>
              </a:solidFill>
            </a:endParaRPr>
          </a:p>
          <a:p>
            <a:pPr marL="342900" indent="-342900">
              <a:buFont typeface="Arial" panose="020B0604020202020204" pitchFamily="34" charset="0"/>
              <a:buChar char="•"/>
            </a:pPr>
            <a:r>
              <a:rPr lang="en" sz="2400" b="1" dirty="0"/>
              <a:t>IoT</a:t>
            </a:r>
          </a:p>
          <a:p>
            <a:pPr marL="342900" indent="-342900">
              <a:buFont typeface="Arial" panose="020B0604020202020204" pitchFamily="34" charset="0"/>
              <a:buChar char="•"/>
            </a:pPr>
            <a:endParaRPr lang="en" sz="2400" b="1" dirty="0">
              <a:solidFill>
                <a:srgbClr val="A6B4BD"/>
              </a:solidFill>
            </a:endParaRPr>
          </a:p>
          <a:p>
            <a:pPr marL="342900" indent="-342900">
              <a:buFont typeface="Arial" panose="020B0604020202020204" pitchFamily="34" charset="0"/>
              <a:buChar char="•"/>
            </a:pPr>
            <a:r>
              <a:rPr lang="en" sz="2400" b="1" dirty="0"/>
              <a:t>IMPRESIÓN 3D</a:t>
            </a:r>
          </a:p>
          <a:p>
            <a:pPr marL="342900" indent="-342900">
              <a:buFont typeface="Arial" panose="020B0604020202020204" pitchFamily="34" charset="0"/>
              <a:buChar char="•"/>
            </a:pPr>
            <a:r>
              <a:rPr lang="en" sz="3200" b="1" dirty="0">
                <a:solidFill>
                  <a:srgbClr val="FF0000"/>
                </a:solidFill>
              </a:rPr>
              <a:t>BIG DATA</a:t>
            </a:r>
          </a:p>
          <a:p>
            <a:pPr marL="342900" indent="-342900">
              <a:buFont typeface="Arial" panose="020B0604020202020204" pitchFamily="34" charset="0"/>
              <a:buChar char="•"/>
            </a:pPr>
            <a:r>
              <a:rPr lang="en" sz="2400" b="1" dirty="0"/>
              <a:t>VEHÍCULOS INTELIGENTES</a:t>
            </a:r>
          </a:p>
          <a:p>
            <a:pPr marL="342900" indent="-342900">
              <a:buFont typeface="Arial" panose="020B0604020202020204" pitchFamily="34" charset="0"/>
              <a:buChar char="•"/>
            </a:pPr>
            <a:r>
              <a:rPr lang="en" sz="2400" b="1" dirty="0"/>
              <a:t>METAVERSO</a:t>
            </a:r>
            <a:r>
              <a:rPr lang="en" sz="2400" b="1" dirty="0">
                <a:solidFill>
                  <a:srgbClr val="A6B4BD"/>
                </a:solidFill>
              </a:rPr>
              <a:t>	</a:t>
            </a:r>
            <a:endParaRPr lang="en-US" sz="2400" b="1" dirty="0">
              <a:solidFill>
                <a:srgbClr val="A6B4BD"/>
              </a:solidFill>
            </a:endParaRPr>
          </a:p>
        </p:txBody>
      </p:sp>
      <p:grpSp>
        <p:nvGrpSpPr>
          <p:cNvPr id="24" name="Google Shape;2411;p73"/>
          <p:cNvGrpSpPr/>
          <p:nvPr/>
        </p:nvGrpSpPr>
        <p:grpSpPr>
          <a:xfrm>
            <a:off x="4326992" y="1835359"/>
            <a:ext cx="819684" cy="837159"/>
            <a:chOff x="4676550" y="2160575"/>
            <a:chExt cx="51400" cy="52500"/>
          </a:xfrm>
          <a:solidFill>
            <a:schemeClr val="accent2"/>
          </a:solidFill>
        </p:grpSpPr>
        <p:sp>
          <p:nvSpPr>
            <p:cNvPr id="25" name="Google Shape;2412;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sp>
          <p:nvSpPr>
            <p:cNvPr id="26" name="Google Shape;2413;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121900" tIns="121900" rIns="121900" bIns="121900" anchor="ctr" anchorCtr="0">
              <a:noAutofit/>
            </a:bodyPr>
            <a:lstStyle/>
            <a:p>
              <a:endParaRPr sz="2400"/>
            </a:p>
          </p:txBody>
        </p:sp>
        <p:sp>
          <p:nvSpPr>
            <p:cNvPr id="27" name="Google Shape;2414;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grpSp>
      <p:sp>
        <p:nvSpPr>
          <p:cNvPr id="28" name="Rectángulo 27"/>
          <p:cNvSpPr/>
          <p:nvPr/>
        </p:nvSpPr>
        <p:spPr>
          <a:xfrm>
            <a:off x="4222006" y="1324977"/>
            <a:ext cx="1560828" cy="461665"/>
          </a:xfrm>
          <a:prstGeom prst="rect">
            <a:avLst/>
          </a:prstGeom>
        </p:spPr>
        <p:txBody>
          <a:bodyPr wrap="square">
            <a:spAutoFit/>
          </a:bodyPr>
          <a:lstStyle/>
          <a:p>
            <a:r>
              <a:rPr lang="es-BO" sz="2400" b="1" dirty="0"/>
              <a:t>AFECTA</a:t>
            </a:r>
            <a:endParaRPr lang="en-US" sz="2400" b="1" dirty="0"/>
          </a:p>
        </p:txBody>
      </p:sp>
      <p:sp>
        <p:nvSpPr>
          <p:cNvPr id="29" name="Rectángulo 28"/>
          <p:cNvSpPr/>
          <p:nvPr/>
        </p:nvSpPr>
        <p:spPr>
          <a:xfrm>
            <a:off x="5093092" y="1585225"/>
            <a:ext cx="2511207" cy="1200329"/>
          </a:xfrm>
          <a:prstGeom prst="rect">
            <a:avLst/>
          </a:prstGeom>
        </p:spPr>
        <p:txBody>
          <a:bodyPr wrap="square">
            <a:spAutoFit/>
          </a:bodyPr>
          <a:lstStyle/>
          <a:p>
            <a:pPr marL="342900" indent="-342900">
              <a:buClr>
                <a:schemeClr val="tx1"/>
              </a:buClr>
              <a:buFont typeface="Arial" panose="020B0604020202020204" pitchFamily="34" charset="0"/>
              <a:buChar char="•"/>
            </a:pPr>
            <a:r>
              <a:rPr lang="es-BO" sz="2400" b="1" dirty="0"/>
              <a:t>PERSONAS</a:t>
            </a:r>
          </a:p>
          <a:p>
            <a:pPr marL="342900" indent="-342900">
              <a:buClr>
                <a:schemeClr val="tx1"/>
              </a:buClr>
              <a:buFont typeface="Arial" panose="020B0604020202020204" pitchFamily="34" charset="0"/>
              <a:buChar char="•"/>
            </a:pPr>
            <a:r>
              <a:rPr lang="es-BO" sz="2400" b="1" dirty="0"/>
              <a:t>EMPRESAS</a:t>
            </a:r>
          </a:p>
          <a:p>
            <a:pPr marL="342900" indent="-342900">
              <a:buClr>
                <a:schemeClr val="tx1"/>
              </a:buClr>
              <a:buFont typeface="Arial" panose="020B0604020202020204" pitchFamily="34" charset="0"/>
              <a:buChar char="•"/>
            </a:pPr>
            <a:r>
              <a:rPr lang="es-BO" sz="2400" b="1" dirty="0"/>
              <a:t>GOBIERNOS</a:t>
            </a:r>
            <a:endParaRPr lang="en-US" sz="2400" b="1" dirty="0"/>
          </a:p>
        </p:txBody>
      </p:sp>
      <p:sp>
        <p:nvSpPr>
          <p:cNvPr id="31" name="Rectángulo 30"/>
          <p:cNvSpPr/>
          <p:nvPr/>
        </p:nvSpPr>
        <p:spPr>
          <a:xfrm>
            <a:off x="8205648" y="1666691"/>
            <a:ext cx="4315069" cy="1200329"/>
          </a:xfrm>
          <a:prstGeom prst="rect">
            <a:avLst/>
          </a:prstGeom>
        </p:spPr>
        <p:txBody>
          <a:bodyPr wrap="square">
            <a:spAutoFit/>
          </a:bodyPr>
          <a:lstStyle/>
          <a:p>
            <a:pPr marL="380990" indent="-380990">
              <a:buClr>
                <a:schemeClr val="tx1"/>
              </a:buClr>
              <a:buFont typeface="Arial" panose="020B0604020202020204" pitchFamily="34" charset="0"/>
              <a:buChar char="•"/>
            </a:pPr>
            <a:r>
              <a:rPr lang="es-BO" sz="2400" b="1" dirty="0"/>
              <a:t>DESTRUYE EMPLEOS</a:t>
            </a:r>
          </a:p>
          <a:p>
            <a:pPr marL="380990" indent="-380990">
              <a:buClr>
                <a:schemeClr val="tx1"/>
              </a:buClr>
              <a:buFont typeface="Arial" panose="020B0604020202020204" pitchFamily="34" charset="0"/>
              <a:buChar char="•"/>
            </a:pPr>
            <a:r>
              <a:rPr lang="es-BO" sz="2400" b="1" dirty="0"/>
              <a:t>GENERA NUEVOS EMPLEOS</a:t>
            </a:r>
          </a:p>
          <a:p>
            <a:pPr marL="380990" indent="-380990">
              <a:buClr>
                <a:schemeClr val="tx1"/>
              </a:buClr>
              <a:buFont typeface="Arial" panose="020B0604020202020204" pitchFamily="34" charset="0"/>
              <a:buChar char="•"/>
            </a:pPr>
            <a:r>
              <a:rPr lang="es-BO" sz="2400" b="1" dirty="0"/>
              <a:t>BRECHAS</a:t>
            </a:r>
            <a:endParaRPr lang="en-US" sz="2400" b="1" dirty="0"/>
          </a:p>
        </p:txBody>
      </p:sp>
      <p:sp>
        <p:nvSpPr>
          <p:cNvPr id="32" name="Rectángulo 31"/>
          <p:cNvSpPr/>
          <p:nvPr/>
        </p:nvSpPr>
        <p:spPr>
          <a:xfrm>
            <a:off x="7630359" y="3783552"/>
            <a:ext cx="2732824" cy="830997"/>
          </a:xfrm>
          <a:prstGeom prst="rect">
            <a:avLst/>
          </a:prstGeom>
        </p:spPr>
        <p:txBody>
          <a:bodyPr wrap="square">
            <a:spAutoFit/>
          </a:bodyPr>
          <a:lstStyle/>
          <a:p>
            <a:pPr>
              <a:buClr>
                <a:schemeClr val="accent3">
                  <a:lumMod val="40000"/>
                  <a:lumOff val="60000"/>
                </a:schemeClr>
              </a:buClr>
            </a:pPr>
            <a:r>
              <a:rPr lang="es-BO" sz="2400" b="1" dirty="0"/>
              <a:t>CONVIERTE PROTAGONISTA</a:t>
            </a:r>
            <a:endParaRPr lang="en-US" sz="2400" b="1" dirty="0"/>
          </a:p>
        </p:txBody>
      </p:sp>
      <p:sp>
        <p:nvSpPr>
          <p:cNvPr id="33" name="Rectángulo 32"/>
          <p:cNvSpPr/>
          <p:nvPr/>
        </p:nvSpPr>
        <p:spPr>
          <a:xfrm>
            <a:off x="5102981" y="5700359"/>
            <a:ext cx="2732824" cy="830997"/>
          </a:xfrm>
          <a:prstGeom prst="rect">
            <a:avLst/>
          </a:prstGeom>
        </p:spPr>
        <p:txBody>
          <a:bodyPr wrap="square">
            <a:spAutoFit/>
          </a:bodyPr>
          <a:lstStyle/>
          <a:p>
            <a:pPr marL="380990" indent="-380990">
              <a:buClr>
                <a:schemeClr val="tx1"/>
              </a:buClr>
              <a:buFont typeface="Arial" panose="020B0604020202020204" pitchFamily="34" charset="0"/>
              <a:buChar char="•"/>
            </a:pPr>
            <a:r>
              <a:rPr lang="es-BO" sz="2400" b="1" dirty="0"/>
              <a:t>ADAPTACIÓN</a:t>
            </a:r>
          </a:p>
          <a:p>
            <a:pPr marL="380990" indent="-380990">
              <a:buClr>
                <a:schemeClr val="tx1"/>
              </a:buClr>
              <a:buFont typeface="Arial" panose="020B0604020202020204" pitchFamily="34" charset="0"/>
              <a:buChar char="•"/>
            </a:pPr>
            <a:r>
              <a:rPr lang="es-BO" sz="2400" b="1" dirty="0"/>
              <a:t>INNOVACIÓN</a:t>
            </a:r>
            <a:endParaRPr lang="en-US" sz="2400" b="1" dirty="0"/>
          </a:p>
        </p:txBody>
      </p:sp>
      <p:sp>
        <p:nvSpPr>
          <p:cNvPr id="34" name="Rectángulo 33"/>
          <p:cNvSpPr/>
          <p:nvPr/>
        </p:nvSpPr>
        <p:spPr>
          <a:xfrm>
            <a:off x="5189357" y="4845489"/>
            <a:ext cx="3166596" cy="461665"/>
          </a:xfrm>
          <a:prstGeom prst="rect">
            <a:avLst/>
          </a:prstGeom>
        </p:spPr>
        <p:txBody>
          <a:bodyPr wrap="square">
            <a:spAutoFit/>
          </a:bodyPr>
          <a:lstStyle/>
          <a:p>
            <a:pPr>
              <a:buClr>
                <a:schemeClr val="accent3">
                  <a:lumMod val="40000"/>
                  <a:lumOff val="60000"/>
                </a:schemeClr>
              </a:buClr>
            </a:pPr>
            <a:r>
              <a:rPr lang="es-BO" sz="2400" b="1" dirty="0"/>
              <a:t>INSTRUMENTO DE</a:t>
            </a:r>
            <a:endParaRPr lang="en-US" sz="2400" b="1" dirty="0"/>
          </a:p>
        </p:txBody>
      </p:sp>
      <p:grpSp>
        <p:nvGrpSpPr>
          <p:cNvPr id="36" name="Google Shape;2411;p73"/>
          <p:cNvGrpSpPr/>
          <p:nvPr/>
        </p:nvGrpSpPr>
        <p:grpSpPr>
          <a:xfrm>
            <a:off x="7449538" y="1819687"/>
            <a:ext cx="819684" cy="837159"/>
            <a:chOff x="4676550" y="2160575"/>
            <a:chExt cx="51400" cy="52500"/>
          </a:xfrm>
          <a:solidFill>
            <a:schemeClr val="accent2"/>
          </a:solidFill>
        </p:grpSpPr>
        <p:sp>
          <p:nvSpPr>
            <p:cNvPr id="37" name="Google Shape;2412;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sp>
          <p:nvSpPr>
            <p:cNvPr id="38" name="Google Shape;2413;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121900" tIns="121900" rIns="121900" bIns="121900" anchor="ctr" anchorCtr="0">
              <a:noAutofit/>
            </a:bodyPr>
            <a:lstStyle/>
            <a:p>
              <a:endParaRPr sz="2400" dirty="0"/>
            </a:p>
          </p:txBody>
        </p:sp>
        <p:sp>
          <p:nvSpPr>
            <p:cNvPr id="39" name="Google Shape;2414;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40" name="Google Shape;2411;p73"/>
          <p:cNvGrpSpPr/>
          <p:nvPr/>
        </p:nvGrpSpPr>
        <p:grpSpPr>
          <a:xfrm rot="5219823">
            <a:off x="5620076" y="3859714"/>
            <a:ext cx="819684" cy="837159"/>
            <a:chOff x="4676550" y="2160575"/>
            <a:chExt cx="51400" cy="52500"/>
          </a:xfrm>
          <a:solidFill>
            <a:schemeClr val="accent2"/>
          </a:solidFill>
        </p:grpSpPr>
        <p:sp>
          <p:nvSpPr>
            <p:cNvPr id="41" name="Google Shape;2412;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2413;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2414;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121900" tIns="121900" rIns="121900" bIns="121900" anchor="ctr" anchorCtr="0">
              <a:noAutofit/>
            </a:bodyPr>
            <a:lstStyle/>
            <a:p>
              <a:endParaRPr sz="2400"/>
            </a:p>
          </p:txBody>
        </p:sp>
      </p:grpSp>
      <p:sp>
        <p:nvSpPr>
          <p:cNvPr id="30" name="CuadroTexto 29">
            <a:extLst>
              <a:ext uri="{FF2B5EF4-FFF2-40B4-BE49-F238E27FC236}">
                <a16:creationId xmlns:a16="http://schemas.microsoft.com/office/drawing/2014/main" id="{5E95EE27-0139-DBAE-2A13-BD2BD5A953C1}"/>
              </a:ext>
            </a:extLst>
          </p:cNvPr>
          <p:cNvSpPr txBox="1"/>
          <p:nvPr/>
        </p:nvSpPr>
        <p:spPr>
          <a:xfrm>
            <a:off x="4533371" y="318412"/>
            <a:ext cx="4071949" cy="707886"/>
          </a:xfrm>
          <a:prstGeom prst="rect">
            <a:avLst/>
          </a:prstGeom>
          <a:noFill/>
        </p:spPr>
        <p:txBody>
          <a:bodyPr wrap="none" rtlCol="0">
            <a:spAutoFit/>
          </a:bodyPr>
          <a:lstStyle/>
          <a:p>
            <a:r>
              <a:rPr lang="es-ES" sz="4000" b="1" dirty="0">
                <a:solidFill>
                  <a:srgbClr val="000066"/>
                </a:solidFill>
                <a:effectLst>
                  <a:outerShdw blurRad="38100" dist="38100" dir="2700000" algn="tl">
                    <a:srgbClr val="000000">
                      <a:alpha val="43137"/>
                    </a:srgbClr>
                  </a:outerShdw>
                </a:effectLst>
                <a:latin typeface="Bahnschrift Condensed" panose="020B0502040204020203" pitchFamily="34" charset="0"/>
              </a:rPr>
              <a:t>Disrupción Tecnológica</a:t>
            </a:r>
            <a:endParaRPr lang="es-BO" sz="4000" b="1" dirty="0">
              <a:solidFill>
                <a:srgbClr val="000066"/>
              </a:solidFill>
              <a:effectLst>
                <a:outerShdw blurRad="38100" dist="38100" dir="2700000" algn="tl">
                  <a:srgbClr val="000000">
                    <a:alpha val="43137"/>
                  </a:srgbClr>
                </a:outerShdw>
              </a:effectLst>
              <a:latin typeface="Bahnschrift Condensed" panose="020B0502040204020203" pitchFamily="34" charset="0"/>
            </a:endParaRPr>
          </a:p>
        </p:txBody>
      </p:sp>
      <p:sp>
        <p:nvSpPr>
          <p:cNvPr id="35" name="CuadroTexto 34">
            <a:extLst>
              <a:ext uri="{FF2B5EF4-FFF2-40B4-BE49-F238E27FC236}">
                <a16:creationId xmlns:a16="http://schemas.microsoft.com/office/drawing/2014/main" id="{3BF46454-3480-3340-A1C5-23CDB8CB50AD}"/>
              </a:ext>
            </a:extLst>
          </p:cNvPr>
          <p:cNvSpPr txBox="1"/>
          <p:nvPr/>
        </p:nvSpPr>
        <p:spPr>
          <a:xfrm>
            <a:off x="5119789" y="-28665"/>
            <a:ext cx="2896947"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REFLEXIÓN</a:t>
            </a:r>
            <a:endParaRPr lang="es-BO" sz="3600" b="1" dirty="0">
              <a:solidFill>
                <a:srgbClr val="FF0000"/>
              </a:solidFill>
              <a:latin typeface="Montserrat" panose="02000505000000020004" pitchFamily="2" charset="0"/>
            </a:endParaRPr>
          </a:p>
        </p:txBody>
      </p:sp>
      <p:pic>
        <p:nvPicPr>
          <p:cNvPr id="2" name="Imagen 1">
            <a:extLst>
              <a:ext uri="{FF2B5EF4-FFF2-40B4-BE49-F238E27FC236}">
                <a16:creationId xmlns:a16="http://schemas.microsoft.com/office/drawing/2014/main" id="{A6E13704-E2E2-1221-596D-F29C8D3FDAE1}"/>
              </a:ext>
            </a:extLst>
          </p:cNvPr>
          <p:cNvPicPr>
            <a:picLocks noChangeAspect="1"/>
          </p:cNvPicPr>
          <p:nvPr/>
        </p:nvPicPr>
        <p:blipFill>
          <a:blip r:embed="rId4"/>
          <a:stretch>
            <a:fillRect/>
          </a:stretch>
        </p:blipFill>
        <p:spPr>
          <a:xfrm>
            <a:off x="2196981" y="2594102"/>
            <a:ext cx="654367" cy="654367"/>
          </a:xfrm>
          <a:prstGeom prst="rect">
            <a:avLst/>
          </a:prstGeom>
        </p:spPr>
      </p:pic>
      <p:pic>
        <p:nvPicPr>
          <p:cNvPr id="4" name="Imagen 3">
            <a:extLst>
              <a:ext uri="{FF2B5EF4-FFF2-40B4-BE49-F238E27FC236}">
                <a16:creationId xmlns:a16="http://schemas.microsoft.com/office/drawing/2014/main" id="{F2DF9887-F502-A892-DB61-054A06F9DC2A}"/>
              </a:ext>
            </a:extLst>
          </p:cNvPr>
          <p:cNvPicPr>
            <a:picLocks noChangeAspect="1"/>
          </p:cNvPicPr>
          <p:nvPr/>
        </p:nvPicPr>
        <p:blipFill>
          <a:blip r:embed="rId5"/>
          <a:stretch>
            <a:fillRect/>
          </a:stretch>
        </p:blipFill>
        <p:spPr>
          <a:xfrm flipH="1">
            <a:off x="3317515" y="3819433"/>
            <a:ext cx="553856" cy="553856"/>
          </a:xfrm>
          <a:prstGeom prst="rect">
            <a:avLst/>
          </a:prstGeom>
        </p:spPr>
      </p:pic>
      <p:pic>
        <p:nvPicPr>
          <p:cNvPr id="5" name="Imagen 4">
            <a:extLst>
              <a:ext uri="{FF2B5EF4-FFF2-40B4-BE49-F238E27FC236}">
                <a16:creationId xmlns:a16="http://schemas.microsoft.com/office/drawing/2014/main" id="{AE8B42F0-F265-8F8A-1BF8-E0420EA75101}"/>
              </a:ext>
            </a:extLst>
          </p:cNvPr>
          <p:cNvPicPr>
            <a:picLocks noChangeAspect="1"/>
          </p:cNvPicPr>
          <p:nvPr/>
        </p:nvPicPr>
        <p:blipFill>
          <a:blip r:embed="rId6"/>
          <a:stretch>
            <a:fillRect/>
          </a:stretch>
        </p:blipFill>
        <p:spPr>
          <a:xfrm flipH="1">
            <a:off x="1991920" y="1720957"/>
            <a:ext cx="587492" cy="587492"/>
          </a:xfrm>
          <a:prstGeom prst="rect">
            <a:avLst/>
          </a:prstGeom>
        </p:spPr>
      </p:pic>
      <p:pic>
        <p:nvPicPr>
          <p:cNvPr id="6" name="Imagen 5">
            <a:extLst>
              <a:ext uri="{FF2B5EF4-FFF2-40B4-BE49-F238E27FC236}">
                <a16:creationId xmlns:a16="http://schemas.microsoft.com/office/drawing/2014/main" id="{E5C427DC-9A7D-0A55-FA20-651C6ECCFDB7}"/>
              </a:ext>
            </a:extLst>
          </p:cNvPr>
          <p:cNvPicPr>
            <a:picLocks noChangeAspect="1"/>
          </p:cNvPicPr>
          <p:nvPr/>
        </p:nvPicPr>
        <p:blipFill>
          <a:blip r:embed="rId7"/>
          <a:stretch>
            <a:fillRect/>
          </a:stretch>
        </p:blipFill>
        <p:spPr>
          <a:xfrm>
            <a:off x="3514240" y="3082321"/>
            <a:ext cx="587492" cy="587492"/>
          </a:xfrm>
          <a:prstGeom prst="rect">
            <a:avLst/>
          </a:prstGeom>
        </p:spPr>
      </p:pic>
      <p:pic>
        <p:nvPicPr>
          <p:cNvPr id="7" name="Imagen 6">
            <a:extLst>
              <a:ext uri="{FF2B5EF4-FFF2-40B4-BE49-F238E27FC236}">
                <a16:creationId xmlns:a16="http://schemas.microsoft.com/office/drawing/2014/main" id="{9E8E67E2-6254-100C-5FFD-F45A321049ED}"/>
              </a:ext>
            </a:extLst>
          </p:cNvPr>
          <p:cNvPicPr>
            <a:picLocks noChangeAspect="1"/>
          </p:cNvPicPr>
          <p:nvPr/>
        </p:nvPicPr>
        <p:blipFill>
          <a:blip r:embed="rId8"/>
          <a:stretch>
            <a:fillRect/>
          </a:stretch>
        </p:blipFill>
        <p:spPr>
          <a:xfrm flipH="1">
            <a:off x="3441093" y="4495137"/>
            <a:ext cx="634728" cy="634728"/>
          </a:xfrm>
          <a:prstGeom prst="rect">
            <a:avLst/>
          </a:prstGeom>
        </p:spPr>
      </p:pic>
      <p:pic>
        <p:nvPicPr>
          <p:cNvPr id="8" name="Imagen 7">
            <a:extLst>
              <a:ext uri="{FF2B5EF4-FFF2-40B4-BE49-F238E27FC236}">
                <a16:creationId xmlns:a16="http://schemas.microsoft.com/office/drawing/2014/main" id="{A3D2EE85-CA93-3D7E-546E-8F3BA305163B}"/>
              </a:ext>
            </a:extLst>
          </p:cNvPr>
          <p:cNvPicPr>
            <a:picLocks noChangeAspect="1"/>
          </p:cNvPicPr>
          <p:nvPr/>
        </p:nvPicPr>
        <p:blipFill>
          <a:blip r:embed="rId9"/>
          <a:stretch>
            <a:fillRect/>
          </a:stretch>
        </p:blipFill>
        <p:spPr>
          <a:xfrm>
            <a:off x="3056919" y="5211969"/>
            <a:ext cx="521194" cy="521194"/>
          </a:xfrm>
          <a:prstGeom prst="rect">
            <a:avLst/>
          </a:prstGeom>
        </p:spPr>
      </p:pic>
      <p:sp>
        <p:nvSpPr>
          <p:cNvPr id="9" name="Rectángulo: esquinas redondeadas 8">
            <a:extLst>
              <a:ext uri="{FF2B5EF4-FFF2-40B4-BE49-F238E27FC236}">
                <a16:creationId xmlns:a16="http://schemas.microsoft.com/office/drawing/2014/main" id="{0E13E252-0AA3-DB63-EC1E-366FD2238007}"/>
              </a:ext>
            </a:extLst>
          </p:cNvPr>
          <p:cNvSpPr/>
          <p:nvPr/>
        </p:nvSpPr>
        <p:spPr>
          <a:xfrm>
            <a:off x="892224" y="1413054"/>
            <a:ext cx="3380640" cy="474099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12316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60492842-AD3C-C07B-65EB-A0FF5EE29BE6}"/>
              </a:ext>
            </a:extLst>
          </p:cNvPr>
          <p:cNvGrpSpPr/>
          <p:nvPr/>
        </p:nvGrpSpPr>
        <p:grpSpPr>
          <a:xfrm>
            <a:off x="1348740" y="1325880"/>
            <a:ext cx="9551894" cy="4851399"/>
            <a:chOff x="2159000" y="1752601"/>
            <a:chExt cx="7880057" cy="3443288"/>
          </a:xfrm>
        </p:grpSpPr>
        <p:sp>
          <p:nvSpPr>
            <p:cNvPr id="24585" name="Rectangle 9">
              <a:extLst>
                <a:ext uri="{FF2B5EF4-FFF2-40B4-BE49-F238E27FC236}">
                  <a16:creationId xmlns:a16="http://schemas.microsoft.com/office/drawing/2014/main" id="{5F5ADFFA-BBDE-841E-0D8A-C21FB28CF533}"/>
                </a:ext>
              </a:extLst>
            </p:cNvPr>
            <p:cNvSpPr>
              <a:spLocks noChangeArrowheads="1"/>
            </p:cNvSpPr>
            <p:nvPr/>
          </p:nvSpPr>
          <p:spPr bwMode="gray">
            <a:xfrm>
              <a:off x="6200775" y="3694114"/>
              <a:ext cx="3790950" cy="1493837"/>
            </a:xfrm>
            <a:prstGeom prst="rect">
              <a:avLst/>
            </a:prstGeom>
            <a:gradFill rotWithShape="1">
              <a:gsLst>
                <a:gs pos="0">
                  <a:schemeClr val="hlink">
                    <a:gamma/>
                    <a:shade val="46275"/>
                    <a:invGamma/>
                  </a:schemeClr>
                </a:gs>
                <a:gs pos="100000">
                  <a:schemeClr val="hlink"/>
                </a:gs>
              </a:gsLst>
              <a:lin ang="5400000" scaled="1"/>
            </a:gradFill>
            <a:ln>
              <a:noFill/>
            </a:ln>
            <a:effectLst/>
            <a:scene3d>
              <a:camera prst="legacyPerspectiveTopLeft"/>
              <a:lightRig rig="legacyFlat3" dir="b"/>
            </a:scene3d>
            <a:sp3d extrusionH="4302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BO"/>
            </a:p>
          </p:txBody>
        </p:sp>
        <p:grpSp>
          <p:nvGrpSpPr>
            <p:cNvPr id="5" name="Grupo 4">
              <a:extLst>
                <a:ext uri="{FF2B5EF4-FFF2-40B4-BE49-F238E27FC236}">
                  <a16:creationId xmlns:a16="http://schemas.microsoft.com/office/drawing/2014/main" id="{AC5E1BA9-B55F-81DB-55FE-024CC2E9E9C1}"/>
                </a:ext>
              </a:extLst>
            </p:cNvPr>
            <p:cNvGrpSpPr/>
            <p:nvPr/>
          </p:nvGrpSpPr>
          <p:grpSpPr>
            <a:xfrm>
              <a:off x="2159000" y="1752601"/>
              <a:ext cx="7880057" cy="3443288"/>
              <a:chOff x="2159000" y="1752601"/>
              <a:chExt cx="7880057" cy="3443288"/>
            </a:xfrm>
          </p:grpSpPr>
          <p:sp>
            <p:nvSpPr>
              <p:cNvPr id="24579" name="Rectangle 3">
                <a:extLst>
                  <a:ext uri="{FF2B5EF4-FFF2-40B4-BE49-F238E27FC236}">
                    <a16:creationId xmlns:a16="http://schemas.microsoft.com/office/drawing/2014/main" id="{70040EFD-A0D3-82BA-5D55-308EF317F13A}"/>
                  </a:ext>
                </a:extLst>
              </p:cNvPr>
              <p:cNvSpPr>
                <a:spLocks noChangeArrowheads="1"/>
              </p:cNvSpPr>
              <p:nvPr/>
            </p:nvSpPr>
            <p:spPr bwMode="ltGray">
              <a:xfrm>
                <a:off x="2160589" y="1757363"/>
                <a:ext cx="3652837" cy="1503362"/>
              </a:xfrm>
              <a:prstGeom prst="rect">
                <a:avLst/>
              </a:prstGeom>
              <a:gradFill rotWithShape="1">
                <a:gsLst>
                  <a:gs pos="0">
                    <a:schemeClr val="accent2"/>
                  </a:gs>
                  <a:gs pos="100000">
                    <a:schemeClr val="accent2">
                      <a:gamma/>
                      <a:shade val="46275"/>
                      <a:invGamma/>
                    </a:schemeClr>
                  </a:gs>
                </a:gsLst>
                <a:lin ang="5400000" scaled="1"/>
              </a:gradFill>
              <a:ln>
                <a:noFill/>
              </a:ln>
              <a:effectLst/>
              <a:scene3d>
                <a:camera prst="legacyPerspectiveBottomRight"/>
                <a:lightRig rig="legacyFlat3" dir="b"/>
              </a:scene3d>
              <a:sp3d extrusionH="430200" prstMaterial="legacyMatte">
                <a:bevelT w="13500" h="13500" prst="angle"/>
                <a:bevelB w="13500" h="13500" prst="angle"/>
                <a:extrusionClr>
                  <a:schemeClr val="accent2"/>
                </a:extrusionClr>
                <a:contourClr>
                  <a:schemeClr val="accent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BO"/>
              </a:p>
            </p:txBody>
          </p:sp>
          <p:sp>
            <p:nvSpPr>
              <p:cNvPr id="24580" name="Rectangle 4">
                <a:extLst>
                  <a:ext uri="{FF2B5EF4-FFF2-40B4-BE49-F238E27FC236}">
                    <a16:creationId xmlns:a16="http://schemas.microsoft.com/office/drawing/2014/main" id="{96A38CF7-7FF0-7F1A-E1EC-F0B0357FE4D5}"/>
                  </a:ext>
                </a:extLst>
              </p:cNvPr>
              <p:cNvSpPr>
                <a:spLocks noChangeArrowheads="1"/>
              </p:cNvSpPr>
              <p:nvPr/>
            </p:nvSpPr>
            <p:spPr bwMode="gray">
              <a:xfrm>
                <a:off x="2377300" y="1764076"/>
                <a:ext cx="2230493" cy="32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rgbClr val="FF0066"/>
                  </a:buClr>
                  <a:buSzPct val="75000"/>
                  <a:buFont typeface="Wingdings" panose="05000000000000000000" pitchFamily="2" charset="2"/>
                  <a:buNone/>
                </a:pPr>
                <a:r>
                  <a:rPr lang="en-US" altLang="es-BO" sz="2400" b="1" dirty="0">
                    <a:solidFill>
                      <a:srgbClr val="F8F8F8"/>
                    </a:solidFill>
                    <a:effectLst>
                      <a:outerShdw blurRad="38100" dist="38100" dir="2700000" algn="tl">
                        <a:srgbClr val="000000">
                          <a:alpha val="43137"/>
                        </a:srgbClr>
                      </a:outerShdw>
                    </a:effectLst>
                  </a:rPr>
                  <a:t>ADMINISTRACIÓN</a:t>
                </a:r>
              </a:p>
            </p:txBody>
          </p:sp>
          <p:sp>
            <p:nvSpPr>
              <p:cNvPr id="24581" name="Rectangle 5">
                <a:extLst>
                  <a:ext uri="{FF2B5EF4-FFF2-40B4-BE49-F238E27FC236}">
                    <a16:creationId xmlns:a16="http://schemas.microsoft.com/office/drawing/2014/main" id="{C8739D52-C698-89BB-C772-90A04FF49874}"/>
                  </a:ext>
                </a:extLst>
              </p:cNvPr>
              <p:cNvSpPr>
                <a:spLocks noChangeArrowheads="1"/>
              </p:cNvSpPr>
              <p:nvPr/>
            </p:nvSpPr>
            <p:spPr bwMode="gray">
              <a:xfrm>
                <a:off x="6196014" y="1752601"/>
                <a:ext cx="3786187" cy="1503363"/>
              </a:xfrm>
              <a:prstGeom prst="rect">
                <a:avLst/>
              </a:prstGeom>
              <a:gradFill rotWithShape="1">
                <a:gsLst>
                  <a:gs pos="0">
                    <a:schemeClr val="folHlink"/>
                  </a:gs>
                  <a:gs pos="100000">
                    <a:schemeClr val="folHlink">
                      <a:gamma/>
                      <a:shade val="46275"/>
                      <a:invGamma/>
                    </a:schemeClr>
                  </a:gs>
                </a:gsLst>
                <a:lin ang="5400000" scaled="1"/>
              </a:gradFill>
              <a:ln>
                <a:noFill/>
              </a:ln>
              <a:effectLst/>
              <a:scene3d>
                <a:camera prst="legacyPerspectiveBottomLeft"/>
                <a:lightRig rig="legacyFlat3" dir="b"/>
              </a:scene3d>
              <a:sp3d extrusionH="4302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BO"/>
              </a:p>
            </p:txBody>
          </p:sp>
          <p:sp>
            <p:nvSpPr>
              <p:cNvPr id="24582" name="Rectangle 6">
                <a:extLst>
                  <a:ext uri="{FF2B5EF4-FFF2-40B4-BE49-F238E27FC236}">
                    <a16:creationId xmlns:a16="http://schemas.microsoft.com/office/drawing/2014/main" id="{2A549168-93CB-C110-C2E7-D0B168A851AE}"/>
                  </a:ext>
                </a:extLst>
              </p:cNvPr>
              <p:cNvSpPr>
                <a:spLocks noChangeArrowheads="1"/>
              </p:cNvSpPr>
              <p:nvPr/>
            </p:nvSpPr>
            <p:spPr bwMode="gray">
              <a:xfrm>
                <a:off x="6454282" y="1771710"/>
                <a:ext cx="2136504" cy="32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rgbClr val="FF0066"/>
                  </a:buClr>
                  <a:buSzPct val="75000"/>
                  <a:buFont typeface="Wingdings" panose="05000000000000000000" pitchFamily="2" charset="2"/>
                  <a:buNone/>
                </a:pPr>
                <a:r>
                  <a:rPr lang="en-US" altLang="es-BO" sz="2400" b="1" dirty="0">
                    <a:solidFill>
                      <a:srgbClr val="F8F8F8"/>
                    </a:solidFill>
                    <a:effectLst>
                      <a:outerShdw blurRad="38100" dist="38100" dir="2700000" algn="tl">
                        <a:srgbClr val="000000">
                          <a:alpha val="43137"/>
                        </a:srgbClr>
                      </a:outerShdw>
                    </a:effectLst>
                  </a:rPr>
                  <a:t>PROCEDIMIENTOS</a:t>
                </a:r>
              </a:p>
            </p:txBody>
          </p:sp>
          <p:sp>
            <p:nvSpPr>
              <p:cNvPr id="24583" name="Rectangle 7">
                <a:extLst>
                  <a:ext uri="{FF2B5EF4-FFF2-40B4-BE49-F238E27FC236}">
                    <a16:creationId xmlns:a16="http://schemas.microsoft.com/office/drawing/2014/main" id="{7EF96D05-1A70-5FE4-3963-6E07F6DD26D0}"/>
                  </a:ext>
                </a:extLst>
              </p:cNvPr>
              <p:cNvSpPr>
                <a:spLocks noChangeArrowheads="1"/>
              </p:cNvSpPr>
              <p:nvPr/>
            </p:nvSpPr>
            <p:spPr bwMode="gray">
              <a:xfrm>
                <a:off x="2159000" y="3692526"/>
                <a:ext cx="3652838" cy="1503363"/>
              </a:xfrm>
              <a:prstGeom prst="rect">
                <a:avLst/>
              </a:prstGeom>
              <a:gradFill rotWithShape="1">
                <a:gsLst>
                  <a:gs pos="0">
                    <a:schemeClr val="accent1">
                      <a:gamma/>
                      <a:shade val="46275"/>
                      <a:invGamma/>
                    </a:schemeClr>
                  </a:gs>
                  <a:gs pos="100000">
                    <a:schemeClr val="accent1"/>
                  </a:gs>
                </a:gsLst>
                <a:lin ang="5400000" scaled="1"/>
              </a:gradFill>
              <a:ln>
                <a:noFill/>
              </a:ln>
              <a:effectLst/>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BO"/>
              </a:p>
            </p:txBody>
          </p:sp>
          <p:sp>
            <p:nvSpPr>
              <p:cNvPr id="24584" name="Rectangle 8">
                <a:extLst>
                  <a:ext uri="{FF2B5EF4-FFF2-40B4-BE49-F238E27FC236}">
                    <a16:creationId xmlns:a16="http://schemas.microsoft.com/office/drawing/2014/main" id="{059398BA-9225-654A-C8DB-F099DC6CA16E}"/>
                  </a:ext>
                </a:extLst>
              </p:cNvPr>
              <p:cNvSpPr>
                <a:spLocks noChangeArrowheads="1"/>
              </p:cNvSpPr>
              <p:nvPr/>
            </p:nvSpPr>
            <p:spPr bwMode="gray">
              <a:xfrm>
                <a:off x="2464641" y="3738396"/>
                <a:ext cx="1219200" cy="32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
                    <a:srgbClr val="FF0066"/>
                  </a:buClr>
                  <a:buSzPct val="75000"/>
                  <a:buFont typeface="Wingdings" panose="05000000000000000000" pitchFamily="2" charset="2"/>
                  <a:buNone/>
                </a:pPr>
                <a:r>
                  <a:rPr lang="en-US" altLang="es-BO" sz="2400" b="1" dirty="0">
                    <a:solidFill>
                      <a:srgbClr val="F8F8F8"/>
                    </a:solidFill>
                  </a:rPr>
                  <a:t>TAREAS</a:t>
                </a:r>
              </a:p>
            </p:txBody>
          </p:sp>
          <p:sp>
            <p:nvSpPr>
              <p:cNvPr id="24586" name="Rectangle 10">
                <a:extLst>
                  <a:ext uri="{FF2B5EF4-FFF2-40B4-BE49-F238E27FC236}">
                    <a16:creationId xmlns:a16="http://schemas.microsoft.com/office/drawing/2014/main" id="{261F62D9-5DBE-D2BA-6A70-6F433DD4F977}"/>
                  </a:ext>
                </a:extLst>
              </p:cNvPr>
              <p:cNvSpPr>
                <a:spLocks noChangeArrowheads="1"/>
              </p:cNvSpPr>
              <p:nvPr/>
            </p:nvSpPr>
            <p:spPr bwMode="gray">
              <a:xfrm>
                <a:off x="7375092" y="3709839"/>
                <a:ext cx="1220787" cy="32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
                    <a:srgbClr val="FF0066"/>
                  </a:buClr>
                  <a:buSzPct val="75000"/>
                  <a:buFont typeface="Wingdings" panose="05000000000000000000" pitchFamily="2" charset="2"/>
                  <a:buNone/>
                </a:pPr>
                <a:r>
                  <a:rPr lang="en-US" altLang="es-BO" sz="2400" b="1" dirty="0">
                    <a:solidFill>
                      <a:srgbClr val="F8F8F8"/>
                    </a:solidFill>
                    <a:effectLst>
                      <a:outerShdw blurRad="38100" dist="38100" dir="2700000" algn="tl">
                        <a:srgbClr val="000000">
                          <a:alpha val="43137"/>
                        </a:srgbClr>
                      </a:outerShdw>
                    </a:effectLst>
                  </a:rPr>
                  <a:t>PROCESO</a:t>
                </a:r>
              </a:p>
            </p:txBody>
          </p:sp>
          <p:sp>
            <p:nvSpPr>
              <p:cNvPr id="24590" name="Text Box 14">
                <a:extLst>
                  <a:ext uri="{FF2B5EF4-FFF2-40B4-BE49-F238E27FC236}">
                    <a16:creationId xmlns:a16="http://schemas.microsoft.com/office/drawing/2014/main" id="{D4A43455-D9E2-4810-AF2E-7FAD00C8910B}"/>
                  </a:ext>
                </a:extLst>
              </p:cNvPr>
              <p:cNvSpPr txBox="1">
                <a:spLocks noChangeArrowheads="1"/>
              </p:cNvSpPr>
              <p:nvPr/>
            </p:nvSpPr>
            <p:spPr bwMode="gray">
              <a:xfrm>
                <a:off x="8337257" y="3863818"/>
                <a:ext cx="1701800" cy="117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buFontTx/>
                  <a:buChar char="-"/>
                </a:pPr>
                <a:r>
                  <a:rPr lang="en-US" altLang="es-BO" sz="2000" dirty="0">
                    <a:solidFill>
                      <a:srgbClr val="F8F8F8"/>
                    </a:solidFill>
                  </a:rPr>
                  <a:t> </a:t>
                </a:r>
                <a:r>
                  <a:rPr lang="en-US" altLang="es-BO" sz="2000" dirty="0" err="1">
                    <a:solidFill>
                      <a:srgbClr val="F8F8F8"/>
                    </a:solidFill>
                  </a:rPr>
                  <a:t>Planificación</a:t>
                </a:r>
                <a:endParaRPr lang="en-US" altLang="es-BO" sz="2000" dirty="0">
                  <a:solidFill>
                    <a:srgbClr val="F8F8F8"/>
                  </a:solidFill>
                </a:endParaRPr>
              </a:p>
              <a:p>
                <a:pPr eaLnBrk="0" hangingPunct="0">
                  <a:lnSpc>
                    <a:spcPct val="130000"/>
                  </a:lnSpc>
                  <a:buFontTx/>
                  <a:buChar char="-"/>
                </a:pPr>
                <a:r>
                  <a:rPr lang="en-US" altLang="es-BO" sz="2000" dirty="0">
                    <a:solidFill>
                      <a:srgbClr val="F8F8F8"/>
                    </a:solidFill>
                  </a:rPr>
                  <a:t> </a:t>
                </a:r>
                <a:r>
                  <a:rPr lang="en-US" altLang="es-BO" sz="2000" dirty="0" err="1">
                    <a:solidFill>
                      <a:srgbClr val="F8F8F8"/>
                    </a:solidFill>
                  </a:rPr>
                  <a:t>Organización</a:t>
                </a:r>
                <a:endParaRPr lang="en-US" altLang="es-BO" sz="2000" dirty="0">
                  <a:solidFill>
                    <a:srgbClr val="F8F8F8"/>
                  </a:solidFill>
                </a:endParaRPr>
              </a:p>
              <a:p>
                <a:pPr eaLnBrk="0" hangingPunct="0">
                  <a:lnSpc>
                    <a:spcPct val="130000"/>
                  </a:lnSpc>
                  <a:buFontTx/>
                  <a:buChar char="-"/>
                </a:pPr>
                <a:r>
                  <a:rPr lang="en-US" altLang="es-BO" sz="2000" dirty="0">
                    <a:solidFill>
                      <a:srgbClr val="F8F8F8"/>
                    </a:solidFill>
                  </a:rPr>
                  <a:t> </a:t>
                </a:r>
                <a:r>
                  <a:rPr lang="en-US" altLang="es-BO" sz="2000" dirty="0" err="1">
                    <a:solidFill>
                      <a:srgbClr val="F8F8F8"/>
                    </a:solidFill>
                  </a:rPr>
                  <a:t>Dirección</a:t>
                </a:r>
                <a:endParaRPr lang="en-US" altLang="es-BO" sz="2000" dirty="0">
                  <a:solidFill>
                    <a:srgbClr val="F8F8F8"/>
                  </a:solidFill>
                </a:endParaRPr>
              </a:p>
              <a:p>
                <a:pPr eaLnBrk="0" hangingPunct="0">
                  <a:lnSpc>
                    <a:spcPct val="130000"/>
                  </a:lnSpc>
                  <a:buFontTx/>
                  <a:buChar char="-"/>
                </a:pPr>
                <a:r>
                  <a:rPr lang="en-US" altLang="es-BO" sz="2000" dirty="0">
                    <a:solidFill>
                      <a:srgbClr val="F8F8F8"/>
                    </a:solidFill>
                  </a:rPr>
                  <a:t> Control</a:t>
                </a:r>
              </a:p>
            </p:txBody>
          </p:sp>
          <p:grpSp>
            <p:nvGrpSpPr>
              <p:cNvPr id="24609" name="Group 33">
                <a:extLst>
                  <a:ext uri="{FF2B5EF4-FFF2-40B4-BE49-F238E27FC236}">
                    <a16:creationId xmlns:a16="http://schemas.microsoft.com/office/drawing/2014/main" id="{E81E4EA6-98A1-2EC6-C499-BB9655505C8A}"/>
                  </a:ext>
                </a:extLst>
              </p:cNvPr>
              <p:cNvGrpSpPr>
                <a:grpSpLocks/>
              </p:cNvGrpSpPr>
              <p:nvPr/>
            </p:nvGrpSpPr>
            <p:grpSpPr bwMode="auto">
              <a:xfrm>
                <a:off x="5132389" y="2720975"/>
                <a:ext cx="1660525" cy="1612900"/>
                <a:chOff x="2457" y="2000"/>
                <a:chExt cx="901" cy="888"/>
              </a:xfrm>
            </p:grpSpPr>
            <p:pic>
              <p:nvPicPr>
                <p:cNvPr id="24610" name="Picture 34">
                  <a:extLst>
                    <a:ext uri="{FF2B5EF4-FFF2-40B4-BE49-F238E27FC236}">
                      <a16:creationId xmlns:a16="http://schemas.microsoft.com/office/drawing/2014/main" id="{7F0F2A66-8FFE-469C-4F71-F47929DB6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457" y="2000"/>
                  <a:ext cx="901" cy="886"/>
                </a:xfrm>
                <a:prstGeom prst="rect">
                  <a:avLst/>
                </a:prstGeom>
                <a:noFill/>
                <a:extLst>
                  <a:ext uri="{909E8E84-426E-40DD-AFC4-6F175D3DCCD1}">
                    <a14:hiddenFill xmlns:a14="http://schemas.microsoft.com/office/drawing/2010/main">
                      <a:solidFill>
                        <a:srgbClr val="FFFFFF"/>
                      </a:solidFill>
                    </a14:hiddenFill>
                  </a:ext>
                </a:extLst>
              </p:spPr>
            </p:pic>
            <p:sp>
              <p:nvSpPr>
                <p:cNvPr id="24611" name="Oval 35">
                  <a:extLst>
                    <a:ext uri="{FF2B5EF4-FFF2-40B4-BE49-F238E27FC236}">
                      <a16:creationId xmlns:a16="http://schemas.microsoft.com/office/drawing/2014/main" id="{462A3D20-D86E-53F4-91AC-8FA0DAF53809}"/>
                    </a:ext>
                  </a:extLst>
                </p:cNvPr>
                <p:cNvSpPr>
                  <a:spLocks noChangeArrowheads="1"/>
                </p:cNvSpPr>
                <p:nvPr/>
              </p:nvSpPr>
              <p:spPr bwMode="gray">
                <a:xfrm>
                  <a:off x="2457" y="2000"/>
                  <a:ext cx="895" cy="888"/>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57150" algn="ctr">
                  <a:solidFill>
                    <a:srgbClr val="F8F8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12" name="Freeform 36">
                  <a:extLst>
                    <a:ext uri="{FF2B5EF4-FFF2-40B4-BE49-F238E27FC236}">
                      <a16:creationId xmlns:a16="http://schemas.microsoft.com/office/drawing/2014/main" id="{1F2078A3-57B2-3B5D-DBBA-372C18B45DBE}"/>
                    </a:ext>
                  </a:extLst>
                </p:cNvPr>
                <p:cNvSpPr>
                  <a:spLocks/>
                </p:cNvSpPr>
                <p:nvPr/>
              </p:nvSpPr>
              <p:spPr bwMode="gray">
                <a:xfrm>
                  <a:off x="2550" y="2018"/>
                  <a:ext cx="703" cy="30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E2E1B7"/>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s-BO"/>
                </a:p>
              </p:txBody>
            </p:sp>
            <p:grpSp>
              <p:nvGrpSpPr>
                <p:cNvPr id="24613" name="Group 37">
                  <a:extLst>
                    <a:ext uri="{FF2B5EF4-FFF2-40B4-BE49-F238E27FC236}">
                      <a16:creationId xmlns:a16="http://schemas.microsoft.com/office/drawing/2014/main" id="{5878127F-55D5-DCE2-880B-66E3608C3DF1}"/>
                    </a:ext>
                  </a:extLst>
                </p:cNvPr>
                <p:cNvGrpSpPr>
                  <a:grpSpLocks/>
                </p:cNvGrpSpPr>
                <p:nvPr/>
              </p:nvGrpSpPr>
              <p:grpSpPr bwMode="auto">
                <a:xfrm rot="-1297425" flipH="1" flipV="1">
                  <a:off x="2525" y="2693"/>
                  <a:ext cx="781" cy="188"/>
                  <a:chOff x="2532" y="1051"/>
                  <a:chExt cx="893" cy="246"/>
                </a:xfrm>
              </p:grpSpPr>
              <p:grpSp>
                <p:nvGrpSpPr>
                  <p:cNvPr id="24614" name="Group 38">
                    <a:extLst>
                      <a:ext uri="{FF2B5EF4-FFF2-40B4-BE49-F238E27FC236}">
                        <a16:creationId xmlns:a16="http://schemas.microsoft.com/office/drawing/2014/main" id="{A70B96DC-87C0-9522-0E34-14BAABBDAFBD}"/>
                      </a:ext>
                    </a:extLst>
                  </p:cNvPr>
                  <p:cNvGrpSpPr>
                    <a:grpSpLocks/>
                  </p:cNvGrpSpPr>
                  <p:nvPr/>
                </p:nvGrpSpPr>
                <p:grpSpPr bwMode="auto">
                  <a:xfrm>
                    <a:off x="2532" y="1051"/>
                    <a:ext cx="743" cy="185"/>
                    <a:chOff x="1565" y="2568"/>
                    <a:chExt cx="1118" cy="279"/>
                  </a:xfrm>
                </p:grpSpPr>
                <p:sp>
                  <p:nvSpPr>
                    <p:cNvPr id="24615" name="AutoShape 39">
                      <a:extLst>
                        <a:ext uri="{FF2B5EF4-FFF2-40B4-BE49-F238E27FC236}">
                          <a16:creationId xmlns:a16="http://schemas.microsoft.com/office/drawing/2014/main" id="{DE364B5E-617F-97C3-2DFC-EFE90DC1AB22}"/>
                        </a:ext>
                      </a:extLst>
                    </p:cNvPr>
                    <p:cNvSpPr>
                      <a:spLocks noChangeArrowheads="1"/>
                    </p:cNvSpPr>
                    <p:nvPr/>
                  </p:nvSpPr>
                  <p:spPr bwMode="gray">
                    <a:xfrm rot="5263130">
                      <a:off x="1859" y="2274"/>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16" name="AutoShape 40">
                      <a:extLst>
                        <a:ext uri="{FF2B5EF4-FFF2-40B4-BE49-F238E27FC236}">
                          <a16:creationId xmlns:a16="http://schemas.microsoft.com/office/drawing/2014/main" id="{EF1E84E4-7667-7C5A-8CC3-34000D10D66B}"/>
                        </a:ext>
                      </a:extLst>
                    </p:cNvPr>
                    <p:cNvSpPr>
                      <a:spLocks noChangeArrowheads="1"/>
                    </p:cNvSpPr>
                    <p:nvPr/>
                  </p:nvSpPr>
                  <p:spPr bwMode="gray">
                    <a:xfrm rot="6078281">
                      <a:off x="1995" y="2274"/>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17" name="AutoShape 41">
                      <a:extLst>
                        <a:ext uri="{FF2B5EF4-FFF2-40B4-BE49-F238E27FC236}">
                          <a16:creationId xmlns:a16="http://schemas.microsoft.com/office/drawing/2014/main" id="{47D88EB2-5EFF-5C9C-DB7B-6C1DE19046CB}"/>
                        </a:ext>
                      </a:extLst>
                    </p:cNvPr>
                    <p:cNvSpPr>
                      <a:spLocks noChangeArrowheads="1"/>
                    </p:cNvSpPr>
                    <p:nvPr/>
                  </p:nvSpPr>
                  <p:spPr bwMode="gray">
                    <a:xfrm rot="6373927">
                      <a:off x="2071" y="2296"/>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18" name="AutoShape 42">
                      <a:extLst>
                        <a:ext uri="{FF2B5EF4-FFF2-40B4-BE49-F238E27FC236}">
                          <a16:creationId xmlns:a16="http://schemas.microsoft.com/office/drawing/2014/main" id="{E7231B48-B717-933A-3E6D-D3E768531223}"/>
                        </a:ext>
                      </a:extLst>
                    </p:cNvPr>
                    <p:cNvSpPr>
                      <a:spLocks noChangeArrowheads="1"/>
                    </p:cNvSpPr>
                    <p:nvPr/>
                  </p:nvSpPr>
                  <p:spPr bwMode="gray">
                    <a:xfrm rot="6906312">
                      <a:off x="2161" y="2326"/>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nvGrpSpPr>
                  <p:cNvPr id="24619" name="Group 43">
                    <a:extLst>
                      <a:ext uri="{FF2B5EF4-FFF2-40B4-BE49-F238E27FC236}">
                        <a16:creationId xmlns:a16="http://schemas.microsoft.com/office/drawing/2014/main" id="{68B39AB4-C249-0F9D-DF8F-7BC874BEA06F}"/>
                      </a:ext>
                    </a:extLst>
                  </p:cNvPr>
                  <p:cNvGrpSpPr>
                    <a:grpSpLocks/>
                  </p:cNvGrpSpPr>
                  <p:nvPr/>
                </p:nvGrpSpPr>
                <p:grpSpPr bwMode="auto">
                  <a:xfrm rot="1353540">
                    <a:off x="2682" y="1111"/>
                    <a:ext cx="743" cy="186"/>
                    <a:chOff x="1565" y="2568"/>
                    <a:chExt cx="1118" cy="279"/>
                  </a:xfrm>
                </p:grpSpPr>
                <p:sp>
                  <p:nvSpPr>
                    <p:cNvPr id="24620" name="AutoShape 44">
                      <a:extLst>
                        <a:ext uri="{FF2B5EF4-FFF2-40B4-BE49-F238E27FC236}">
                          <a16:creationId xmlns:a16="http://schemas.microsoft.com/office/drawing/2014/main" id="{CD340585-3C52-A1A2-BDB8-1478016A4F1D}"/>
                        </a:ext>
                      </a:extLst>
                    </p:cNvPr>
                    <p:cNvSpPr>
                      <a:spLocks noChangeArrowheads="1"/>
                    </p:cNvSpPr>
                    <p:nvPr/>
                  </p:nvSpPr>
                  <p:spPr bwMode="gray">
                    <a:xfrm rot="5263130">
                      <a:off x="1859" y="2274"/>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21" name="AutoShape 45">
                      <a:extLst>
                        <a:ext uri="{FF2B5EF4-FFF2-40B4-BE49-F238E27FC236}">
                          <a16:creationId xmlns:a16="http://schemas.microsoft.com/office/drawing/2014/main" id="{56AADD58-9B71-A3D6-9A96-2E40DA27E015}"/>
                        </a:ext>
                      </a:extLst>
                    </p:cNvPr>
                    <p:cNvSpPr>
                      <a:spLocks noChangeArrowheads="1"/>
                    </p:cNvSpPr>
                    <p:nvPr/>
                  </p:nvSpPr>
                  <p:spPr bwMode="gray">
                    <a:xfrm rot="6078281">
                      <a:off x="1995" y="2274"/>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22" name="AutoShape 46">
                      <a:extLst>
                        <a:ext uri="{FF2B5EF4-FFF2-40B4-BE49-F238E27FC236}">
                          <a16:creationId xmlns:a16="http://schemas.microsoft.com/office/drawing/2014/main" id="{BF5125F3-EDD5-5C55-151C-47FC74FD8D54}"/>
                        </a:ext>
                      </a:extLst>
                    </p:cNvPr>
                    <p:cNvSpPr>
                      <a:spLocks noChangeArrowheads="1"/>
                    </p:cNvSpPr>
                    <p:nvPr/>
                  </p:nvSpPr>
                  <p:spPr bwMode="gray">
                    <a:xfrm rot="6373927">
                      <a:off x="2071" y="2296"/>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sp>
                  <p:nvSpPr>
                    <p:cNvPr id="24623" name="AutoShape 47">
                      <a:extLst>
                        <a:ext uri="{FF2B5EF4-FFF2-40B4-BE49-F238E27FC236}">
                          <a16:creationId xmlns:a16="http://schemas.microsoft.com/office/drawing/2014/main" id="{64097362-9860-173B-7783-6701C9CD4686}"/>
                        </a:ext>
                      </a:extLst>
                    </p:cNvPr>
                    <p:cNvSpPr>
                      <a:spLocks noChangeArrowheads="1"/>
                    </p:cNvSpPr>
                    <p:nvPr/>
                  </p:nvSpPr>
                  <p:spPr bwMode="gray">
                    <a:xfrm rot="6906312">
                      <a:off x="2161" y="2326"/>
                      <a:ext cx="227" cy="816"/>
                    </a:xfrm>
                    <a:prstGeom prst="moon">
                      <a:avLst>
                        <a:gd name="adj" fmla="val 49773"/>
                      </a:avLst>
                    </a:prstGeom>
                    <a:solidFill>
                      <a:srgbClr val="F8F8F8">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BO"/>
                    </a:p>
                  </p:txBody>
                </p:sp>
              </p:grpSp>
            </p:grpSp>
          </p:grpSp>
          <p:sp>
            <p:nvSpPr>
              <p:cNvPr id="24624" name="Text Box 48">
                <a:extLst>
                  <a:ext uri="{FF2B5EF4-FFF2-40B4-BE49-F238E27FC236}">
                    <a16:creationId xmlns:a16="http://schemas.microsoft.com/office/drawing/2014/main" id="{3FF07BB0-91BB-3422-1BA6-7BA37746971F}"/>
                  </a:ext>
                </a:extLst>
              </p:cNvPr>
              <p:cNvSpPr txBox="1">
                <a:spLocks noChangeArrowheads="1"/>
              </p:cNvSpPr>
              <p:nvPr/>
            </p:nvSpPr>
            <p:spPr bwMode="gray">
              <a:xfrm>
                <a:off x="5336861" y="3124220"/>
                <a:ext cx="1289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s-BO" sz="2000" b="1" dirty="0">
                    <a:solidFill>
                      <a:srgbClr val="080808"/>
                    </a:solidFill>
                  </a:rPr>
                  <a:t>GESTIÓN</a:t>
                </a:r>
              </a:p>
            </p:txBody>
          </p:sp>
        </p:grpSp>
      </p:grpSp>
      <p:sp>
        <p:nvSpPr>
          <p:cNvPr id="51" name="CuadroTexto 50">
            <a:extLst>
              <a:ext uri="{FF2B5EF4-FFF2-40B4-BE49-F238E27FC236}">
                <a16:creationId xmlns:a16="http://schemas.microsoft.com/office/drawing/2014/main" id="{5F155420-8D55-6341-7966-1B5E0C77EF97}"/>
              </a:ext>
            </a:extLst>
          </p:cNvPr>
          <p:cNvSpPr txBox="1"/>
          <p:nvPr/>
        </p:nvSpPr>
        <p:spPr>
          <a:xfrm>
            <a:off x="3421569" y="13245"/>
            <a:ext cx="593303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GESTIÓN DE LOS DATOS</a:t>
            </a:r>
            <a:endParaRPr lang="es-BO" sz="3600" b="1" dirty="0">
              <a:solidFill>
                <a:srgbClr val="FF0000"/>
              </a:solidFill>
              <a:latin typeface="Montserrat" panose="02000505000000020004" pitchFamily="2" charset="0"/>
            </a:endParaRPr>
          </a:p>
        </p:txBody>
      </p:sp>
      <p:sp>
        <p:nvSpPr>
          <p:cNvPr id="7" name="CuadroTexto 6">
            <a:extLst>
              <a:ext uri="{FF2B5EF4-FFF2-40B4-BE49-F238E27FC236}">
                <a16:creationId xmlns:a16="http://schemas.microsoft.com/office/drawing/2014/main" id="{3F3B146D-7F39-2BDC-7251-9BF52896D5CB}"/>
              </a:ext>
            </a:extLst>
          </p:cNvPr>
          <p:cNvSpPr txBox="1"/>
          <p:nvPr/>
        </p:nvSpPr>
        <p:spPr>
          <a:xfrm>
            <a:off x="4233377" y="1488109"/>
            <a:ext cx="1402115" cy="400110"/>
          </a:xfrm>
          <a:prstGeom prst="rect">
            <a:avLst/>
          </a:prstGeom>
          <a:noFill/>
        </p:spPr>
        <p:txBody>
          <a:bodyPr wrap="none" rtlCol="0">
            <a:spAutoFit/>
          </a:bodyPr>
          <a:lstStyle/>
          <a:p>
            <a:pPr marL="285750" indent="-285750">
              <a:buFont typeface="Courier New" panose="02070309020205020404" pitchFamily="49" charset="0"/>
              <a:buChar char="o"/>
            </a:pPr>
            <a:r>
              <a:rPr lang="es-ES" sz="2000" dirty="0">
                <a:solidFill>
                  <a:schemeClr val="bg1"/>
                </a:solidFill>
                <a:effectLst>
                  <a:outerShdw blurRad="38100" dist="38100" dir="2700000" algn="tl">
                    <a:srgbClr val="000000">
                      <a:alpha val="43137"/>
                    </a:srgbClr>
                  </a:outerShdw>
                </a:effectLst>
              </a:rPr>
              <a:t>Recursos</a:t>
            </a:r>
            <a:endParaRPr lang="es-BO" sz="2000" dirty="0">
              <a:solidFill>
                <a:schemeClr val="bg1"/>
              </a:solidFill>
              <a:effectLst>
                <a:outerShdw blurRad="38100" dist="38100" dir="2700000" algn="tl">
                  <a:srgbClr val="000000">
                    <a:alpha val="43137"/>
                  </a:srgbClr>
                </a:outerShdw>
              </a:effectLst>
            </a:endParaRPr>
          </a:p>
        </p:txBody>
      </p:sp>
      <p:pic>
        <p:nvPicPr>
          <p:cNvPr id="9" name="Gráfico 8" descr="Dirección contorno">
            <a:extLst>
              <a:ext uri="{FF2B5EF4-FFF2-40B4-BE49-F238E27FC236}">
                <a16:creationId xmlns:a16="http://schemas.microsoft.com/office/drawing/2014/main" id="{B3ABF05D-A866-5CA9-9608-FF7B26444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2365" y="2075385"/>
            <a:ext cx="1149232" cy="1149232"/>
          </a:xfrm>
          <a:prstGeom prst="rect">
            <a:avLst/>
          </a:prstGeom>
        </p:spPr>
      </p:pic>
      <p:sp>
        <p:nvSpPr>
          <p:cNvPr id="10" name="CuadroTexto 9">
            <a:extLst>
              <a:ext uri="{FF2B5EF4-FFF2-40B4-BE49-F238E27FC236}">
                <a16:creationId xmlns:a16="http://schemas.microsoft.com/office/drawing/2014/main" id="{E44B4EBE-CA96-7158-FD73-C99A6D16397C}"/>
              </a:ext>
            </a:extLst>
          </p:cNvPr>
          <p:cNvSpPr txBox="1"/>
          <p:nvPr/>
        </p:nvSpPr>
        <p:spPr>
          <a:xfrm flipH="1">
            <a:off x="2573205" y="2149589"/>
            <a:ext cx="2395378" cy="400110"/>
          </a:xfrm>
          <a:prstGeom prst="rect">
            <a:avLst/>
          </a:prstGeom>
          <a:noFill/>
        </p:spPr>
        <p:txBody>
          <a:bodyPr wrap="square" rtlCol="0">
            <a:spAutoFit/>
          </a:bodyPr>
          <a:lstStyle/>
          <a:p>
            <a:r>
              <a:rPr lang="es-ES" sz="2000" dirty="0">
                <a:solidFill>
                  <a:schemeClr val="bg1"/>
                </a:solidFill>
                <a:effectLst>
                  <a:outerShdw blurRad="38100" dist="38100" dir="2700000" algn="tl">
                    <a:srgbClr val="000000">
                      <a:alpha val="43137"/>
                    </a:srgbClr>
                  </a:outerShdw>
                </a:effectLst>
              </a:rPr>
              <a:t>organizaciones</a:t>
            </a:r>
            <a:endParaRPr lang="es-BO" sz="2000" dirty="0">
              <a:solidFill>
                <a:schemeClr val="bg1"/>
              </a:solidFill>
              <a:effectLst>
                <a:outerShdw blurRad="38100" dist="38100" dir="2700000" algn="tl">
                  <a:srgbClr val="000000">
                    <a:alpha val="43137"/>
                  </a:srgbClr>
                </a:outerShdw>
              </a:effectLst>
            </a:endParaRPr>
          </a:p>
        </p:txBody>
      </p:sp>
      <p:pic>
        <p:nvPicPr>
          <p:cNvPr id="12" name="Gráfico 11" descr="Diana con relleno sólido">
            <a:extLst>
              <a:ext uri="{FF2B5EF4-FFF2-40B4-BE49-F238E27FC236}">
                <a16:creationId xmlns:a16="http://schemas.microsoft.com/office/drawing/2014/main" id="{9FC885AC-B87B-1B89-62A0-CF54E3421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4183" y="2469319"/>
            <a:ext cx="914400" cy="914400"/>
          </a:xfrm>
          <a:prstGeom prst="rect">
            <a:avLst/>
          </a:prstGeom>
        </p:spPr>
      </p:pic>
      <p:sp>
        <p:nvSpPr>
          <p:cNvPr id="61" name="CuadroTexto 60">
            <a:extLst>
              <a:ext uri="{FF2B5EF4-FFF2-40B4-BE49-F238E27FC236}">
                <a16:creationId xmlns:a16="http://schemas.microsoft.com/office/drawing/2014/main" id="{49592E35-2B8D-A347-E870-0A7F9A3F9C6F}"/>
              </a:ext>
            </a:extLst>
          </p:cNvPr>
          <p:cNvSpPr txBox="1"/>
          <p:nvPr/>
        </p:nvSpPr>
        <p:spPr>
          <a:xfrm flipH="1">
            <a:off x="4702185" y="2262408"/>
            <a:ext cx="2395378" cy="400110"/>
          </a:xfrm>
          <a:prstGeom prst="rect">
            <a:avLst/>
          </a:prstGeom>
          <a:noFill/>
        </p:spPr>
        <p:txBody>
          <a:bodyPr wrap="square" rtlCol="0">
            <a:spAutoFit/>
          </a:bodyPr>
          <a:lstStyle/>
          <a:p>
            <a:r>
              <a:rPr lang="es-ES" sz="2000" dirty="0">
                <a:solidFill>
                  <a:schemeClr val="bg1"/>
                </a:solidFill>
                <a:effectLst>
                  <a:outerShdw blurRad="38100" dist="38100" dir="2700000" algn="tl">
                    <a:srgbClr val="000000">
                      <a:alpha val="43137"/>
                    </a:srgbClr>
                  </a:outerShdw>
                </a:effectLst>
              </a:rPr>
              <a:t>objetivos</a:t>
            </a:r>
            <a:endParaRPr lang="es-BO" sz="2000" dirty="0">
              <a:solidFill>
                <a:schemeClr val="bg1"/>
              </a:solidFill>
              <a:effectLst>
                <a:outerShdw blurRad="38100" dist="38100" dir="2700000" algn="tl">
                  <a:srgbClr val="000000">
                    <a:alpha val="43137"/>
                  </a:srgbClr>
                </a:outerShdw>
              </a:effectLst>
            </a:endParaRPr>
          </a:p>
        </p:txBody>
      </p:sp>
      <p:pic>
        <p:nvPicPr>
          <p:cNvPr id="62" name="Gráfico 61" descr="Diana con relleno sólido">
            <a:extLst>
              <a:ext uri="{FF2B5EF4-FFF2-40B4-BE49-F238E27FC236}">
                <a16:creationId xmlns:a16="http://schemas.microsoft.com/office/drawing/2014/main" id="{28D2B880-6AE8-1A84-AAC5-3111399124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4519" y="2509033"/>
            <a:ext cx="914400" cy="914400"/>
          </a:xfrm>
          <a:prstGeom prst="rect">
            <a:avLst/>
          </a:prstGeom>
        </p:spPr>
      </p:pic>
      <p:sp>
        <p:nvSpPr>
          <p:cNvPr id="63" name="CuadroTexto 62">
            <a:extLst>
              <a:ext uri="{FF2B5EF4-FFF2-40B4-BE49-F238E27FC236}">
                <a16:creationId xmlns:a16="http://schemas.microsoft.com/office/drawing/2014/main" id="{56960DE1-FE37-DD4F-E7DA-8DD8A7C3DC21}"/>
              </a:ext>
            </a:extLst>
          </p:cNvPr>
          <p:cNvSpPr txBox="1"/>
          <p:nvPr/>
        </p:nvSpPr>
        <p:spPr>
          <a:xfrm flipH="1">
            <a:off x="7917651" y="2824507"/>
            <a:ext cx="2395378" cy="400110"/>
          </a:xfrm>
          <a:prstGeom prst="rect">
            <a:avLst/>
          </a:prstGeom>
          <a:noFill/>
        </p:spPr>
        <p:txBody>
          <a:bodyPr wrap="square" rtlCol="0">
            <a:spAutoFit/>
          </a:bodyPr>
          <a:lstStyle/>
          <a:p>
            <a:r>
              <a:rPr lang="es-ES" sz="2000" dirty="0">
                <a:solidFill>
                  <a:schemeClr val="bg1"/>
                </a:solidFill>
                <a:effectLst>
                  <a:outerShdw blurRad="38100" dist="38100" dir="2700000" algn="tl">
                    <a:srgbClr val="000000">
                      <a:alpha val="43137"/>
                    </a:srgbClr>
                  </a:outerShdw>
                </a:effectLst>
              </a:rPr>
              <a:t>objetivos</a:t>
            </a:r>
            <a:endParaRPr lang="es-BO" sz="2000" dirty="0">
              <a:solidFill>
                <a:schemeClr val="bg1"/>
              </a:solidFill>
              <a:effectLst>
                <a:outerShdw blurRad="38100" dist="38100" dir="2700000" algn="tl">
                  <a:srgbClr val="000000">
                    <a:alpha val="43137"/>
                  </a:srgbClr>
                </a:outerShdw>
              </a:effectLst>
            </a:endParaRPr>
          </a:p>
        </p:txBody>
      </p:sp>
      <p:sp>
        <p:nvSpPr>
          <p:cNvPr id="64" name="Rectangle 6">
            <a:extLst>
              <a:ext uri="{FF2B5EF4-FFF2-40B4-BE49-F238E27FC236}">
                <a16:creationId xmlns:a16="http://schemas.microsoft.com/office/drawing/2014/main" id="{E012EF8A-591F-2AB1-0F1E-8BB190BA988A}"/>
              </a:ext>
            </a:extLst>
          </p:cNvPr>
          <p:cNvSpPr>
            <a:spLocks noChangeArrowheads="1"/>
          </p:cNvSpPr>
          <p:nvPr/>
        </p:nvSpPr>
        <p:spPr bwMode="gray">
          <a:xfrm>
            <a:off x="8251548" y="2114785"/>
            <a:ext cx="2589786" cy="46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rgbClr val="FF0066"/>
              </a:buClr>
              <a:buSzPct val="75000"/>
              <a:buFont typeface="Wingdings" panose="05000000000000000000" pitchFamily="2" charset="2"/>
              <a:buNone/>
            </a:pPr>
            <a:r>
              <a:rPr lang="en-US" altLang="es-BO" sz="2400" b="1" dirty="0">
                <a:solidFill>
                  <a:srgbClr val="F8F8F8"/>
                </a:solidFill>
                <a:effectLst>
                  <a:outerShdw blurRad="38100" dist="38100" dir="2700000" algn="tl">
                    <a:srgbClr val="000000">
                      <a:alpha val="43137"/>
                    </a:srgbClr>
                  </a:outerShdw>
                </a:effectLst>
              </a:rPr>
              <a:t>ACCIONES</a:t>
            </a:r>
          </a:p>
        </p:txBody>
      </p:sp>
      <p:pic>
        <p:nvPicPr>
          <p:cNvPr id="14" name="Gráfico 13" descr="Flujo de trabajo contorno">
            <a:extLst>
              <a:ext uri="{FF2B5EF4-FFF2-40B4-BE49-F238E27FC236}">
                <a16:creationId xmlns:a16="http://schemas.microsoft.com/office/drawing/2014/main" id="{9265D762-52D5-8C35-81BE-09A052301C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3864" y="1342048"/>
            <a:ext cx="914400" cy="914400"/>
          </a:xfrm>
          <a:prstGeom prst="rect">
            <a:avLst/>
          </a:prstGeom>
        </p:spPr>
      </p:pic>
      <p:pic>
        <p:nvPicPr>
          <p:cNvPr id="18" name="Gráfico 17" descr="Portapapeles parcialmente comprobado con relleno sólido">
            <a:extLst>
              <a:ext uri="{FF2B5EF4-FFF2-40B4-BE49-F238E27FC236}">
                <a16:creationId xmlns:a16="http://schemas.microsoft.com/office/drawing/2014/main" id="{45E7016D-DEFD-054C-47A8-E8B21904DE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17286" y="4199329"/>
            <a:ext cx="914400" cy="914400"/>
          </a:xfrm>
          <a:prstGeom prst="rect">
            <a:avLst/>
          </a:prstGeom>
        </p:spPr>
      </p:pic>
      <p:pic>
        <p:nvPicPr>
          <p:cNvPr id="71" name="Gráfico 70" descr="Diana con relleno sólido">
            <a:extLst>
              <a:ext uri="{FF2B5EF4-FFF2-40B4-BE49-F238E27FC236}">
                <a16:creationId xmlns:a16="http://schemas.microsoft.com/office/drawing/2014/main" id="{BE95790B-8A5F-F439-E9DB-56340ADE6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9953" y="5182359"/>
            <a:ext cx="914400" cy="914400"/>
          </a:xfrm>
          <a:prstGeom prst="rect">
            <a:avLst/>
          </a:prstGeom>
        </p:spPr>
      </p:pic>
      <p:sp>
        <p:nvSpPr>
          <p:cNvPr id="72" name="CuadroTexto 71">
            <a:extLst>
              <a:ext uri="{FF2B5EF4-FFF2-40B4-BE49-F238E27FC236}">
                <a16:creationId xmlns:a16="http://schemas.microsoft.com/office/drawing/2014/main" id="{4186BB64-9DED-B4F5-C997-6292390D7775}"/>
              </a:ext>
            </a:extLst>
          </p:cNvPr>
          <p:cNvSpPr txBox="1"/>
          <p:nvPr/>
        </p:nvSpPr>
        <p:spPr>
          <a:xfrm flipH="1">
            <a:off x="3528397" y="5448537"/>
            <a:ext cx="2395378" cy="400110"/>
          </a:xfrm>
          <a:prstGeom prst="rect">
            <a:avLst/>
          </a:prstGeom>
          <a:noFill/>
        </p:spPr>
        <p:txBody>
          <a:bodyPr wrap="square" rtlCol="0">
            <a:spAutoFit/>
          </a:bodyPr>
          <a:lstStyle/>
          <a:p>
            <a:r>
              <a:rPr lang="es-ES" sz="2000" dirty="0">
                <a:solidFill>
                  <a:schemeClr val="bg1"/>
                </a:solidFill>
                <a:effectLst>
                  <a:outerShdw blurRad="38100" dist="38100" dir="2700000" algn="tl">
                    <a:srgbClr val="000000">
                      <a:alpha val="43137"/>
                    </a:srgbClr>
                  </a:outerShdw>
                </a:effectLst>
              </a:rPr>
              <a:t>lograr</a:t>
            </a:r>
            <a:endParaRPr lang="es-BO" sz="2000" dirty="0">
              <a:solidFill>
                <a:schemeClr val="bg1"/>
              </a:solidFill>
              <a:effectLst>
                <a:outerShdw blurRad="38100" dist="38100" dir="2700000" algn="tl">
                  <a:srgbClr val="000000">
                    <a:alpha val="43137"/>
                  </a:srgbClr>
                </a:outerShdw>
              </a:effectLst>
            </a:endParaRPr>
          </a:p>
        </p:txBody>
      </p:sp>
      <p:pic>
        <p:nvPicPr>
          <p:cNvPr id="20" name="Gráfico 19" descr="Tabla de decisiones contorno">
            <a:extLst>
              <a:ext uri="{FF2B5EF4-FFF2-40B4-BE49-F238E27FC236}">
                <a16:creationId xmlns:a16="http://schemas.microsoft.com/office/drawing/2014/main" id="{79F305AD-D0A0-7B35-7AFD-F250F40DF3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7533" y="4659508"/>
            <a:ext cx="1070004" cy="1070004"/>
          </a:xfrm>
          <a:prstGeom prst="rect">
            <a:avLst/>
          </a:prstGeom>
        </p:spPr>
      </p:pic>
      <p:sp>
        <p:nvSpPr>
          <p:cNvPr id="75" name="Text Box 48">
            <a:extLst>
              <a:ext uri="{FF2B5EF4-FFF2-40B4-BE49-F238E27FC236}">
                <a16:creationId xmlns:a16="http://schemas.microsoft.com/office/drawing/2014/main" id="{F2264A88-54A2-A069-8329-E79B7AB26409}"/>
              </a:ext>
            </a:extLst>
          </p:cNvPr>
          <p:cNvSpPr txBox="1">
            <a:spLocks noChangeArrowheads="1"/>
          </p:cNvSpPr>
          <p:nvPr/>
        </p:nvSpPr>
        <p:spPr bwMode="gray">
          <a:xfrm>
            <a:off x="5197613" y="3683408"/>
            <a:ext cx="1562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s-BO" sz="2000" b="1" dirty="0">
                <a:solidFill>
                  <a:srgbClr val="FF0000"/>
                </a:solidFill>
              </a:rPr>
              <a:t>Gestio</a:t>
            </a:r>
          </a:p>
        </p:txBody>
      </p:sp>
      <p:sp>
        <p:nvSpPr>
          <p:cNvPr id="76" name="Text Box 48">
            <a:extLst>
              <a:ext uri="{FF2B5EF4-FFF2-40B4-BE49-F238E27FC236}">
                <a16:creationId xmlns:a16="http://schemas.microsoft.com/office/drawing/2014/main" id="{85C854E7-67BC-55CC-A056-932486A53110}"/>
              </a:ext>
            </a:extLst>
          </p:cNvPr>
          <p:cNvSpPr txBox="1">
            <a:spLocks noChangeArrowheads="1"/>
          </p:cNvSpPr>
          <p:nvPr/>
        </p:nvSpPr>
        <p:spPr bwMode="gray">
          <a:xfrm>
            <a:off x="4663937" y="4089593"/>
            <a:ext cx="25543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s-BO" sz="2000" b="1" dirty="0">
                <a:solidFill>
                  <a:srgbClr val="FF0000"/>
                </a:solidFill>
                <a:effectLst>
                  <a:outerShdw blurRad="38100" dist="38100" dir="2700000" algn="tl">
                    <a:srgbClr val="000000">
                      <a:alpha val="43137"/>
                    </a:srgbClr>
                  </a:outerShdw>
                </a:effectLst>
              </a:rPr>
              <a:t>TRANSDISCIPLINARIO</a:t>
            </a:r>
          </a:p>
        </p:txBody>
      </p:sp>
      <p:sp>
        <p:nvSpPr>
          <p:cNvPr id="21" name="CuadroTexto 20">
            <a:extLst>
              <a:ext uri="{FF2B5EF4-FFF2-40B4-BE49-F238E27FC236}">
                <a16:creationId xmlns:a16="http://schemas.microsoft.com/office/drawing/2014/main" id="{C810C057-9431-57B0-0588-2740C623E7E2}"/>
              </a:ext>
            </a:extLst>
          </p:cNvPr>
          <p:cNvSpPr txBox="1"/>
          <p:nvPr/>
        </p:nvSpPr>
        <p:spPr>
          <a:xfrm>
            <a:off x="1449306" y="6247419"/>
            <a:ext cx="9432454" cy="461665"/>
          </a:xfrm>
          <a:prstGeom prst="rect">
            <a:avLst/>
          </a:prstGeom>
          <a:noFill/>
        </p:spPr>
        <p:txBody>
          <a:bodyPr wrap="none" rtlCol="0">
            <a:spAutoFit/>
          </a:bodyPr>
          <a:lstStyle/>
          <a:p>
            <a:r>
              <a:rPr lang="es-ES" dirty="0"/>
              <a:t>GESTIÓN DE PROYECTOS, GESTIÓN AMBIENTAL, GESTIÓN ECONÓMICA… </a:t>
            </a:r>
            <a:r>
              <a:rPr lang="es-ES" sz="2400" b="1" dirty="0"/>
              <a:t>GESTIÓN DE DATOS</a:t>
            </a:r>
            <a:endParaRPr lang="es-BO" b="1" dirty="0"/>
          </a:p>
        </p:txBody>
      </p:sp>
      <p:sp>
        <p:nvSpPr>
          <p:cNvPr id="78" name="CuadroTexto 77">
            <a:extLst>
              <a:ext uri="{FF2B5EF4-FFF2-40B4-BE49-F238E27FC236}">
                <a16:creationId xmlns:a16="http://schemas.microsoft.com/office/drawing/2014/main" id="{DDE7DB00-CAF2-FB29-7EBE-6A64E98F6E62}"/>
              </a:ext>
            </a:extLst>
          </p:cNvPr>
          <p:cNvSpPr txBox="1"/>
          <p:nvPr/>
        </p:nvSpPr>
        <p:spPr>
          <a:xfrm>
            <a:off x="4746903" y="491203"/>
            <a:ext cx="2650084" cy="646331"/>
          </a:xfrm>
          <a:prstGeom prst="rect">
            <a:avLst/>
          </a:prstGeom>
          <a:noFill/>
        </p:spPr>
        <p:txBody>
          <a:bodyPr wrap="none" rtlCol="0">
            <a:spAutoFit/>
          </a:bodyPr>
          <a:lstStyle/>
          <a:p>
            <a:r>
              <a:rPr lang="es-ES" sz="3600" b="1" dirty="0">
                <a:solidFill>
                  <a:srgbClr val="FF0000"/>
                </a:solidFill>
                <a:latin typeface="Montserrat" panose="02000505000000020004" pitchFamily="2" charset="0"/>
              </a:rPr>
              <a:t>(GESTIÓN)</a:t>
            </a:r>
            <a:endParaRPr lang="es-BO" sz="3600" b="1" dirty="0">
              <a:solidFill>
                <a:srgbClr val="FF0000"/>
              </a:solidFill>
              <a:latin typeface="Montserrat" panose="02000505000000020004" pitchFamily="2" charset="0"/>
            </a:endParaRPr>
          </a:p>
        </p:txBody>
      </p:sp>
      <p:pic>
        <p:nvPicPr>
          <p:cNvPr id="11" name="Gráfico 10" descr="Marca de insignia1 contorno">
            <a:extLst>
              <a:ext uri="{FF2B5EF4-FFF2-40B4-BE49-F238E27FC236}">
                <a16:creationId xmlns:a16="http://schemas.microsoft.com/office/drawing/2014/main" id="{98E7F09F-D4D4-9CCF-D69D-496EB7CBE6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82857" y="1349430"/>
            <a:ext cx="416633" cy="416633"/>
          </a:xfrm>
          <a:prstGeom prst="rect">
            <a:avLst/>
          </a:prstGeom>
        </p:spPr>
      </p:pic>
      <p:pic>
        <p:nvPicPr>
          <p:cNvPr id="52" name="Gráfico 51" descr="Marca de insignia1 contorno">
            <a:extLst>
              <a:ext uri="{FF2B5EF4-FFF2-40B4-BE49-F238E27FC236}">
                <a16:creationId xmlns:a16="http://schemas.microsoft.com/office/drawing/2014/main" id="{36BC6306-E8B3-FFE0-FC0E-A6AE304DE0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4701" y="1367817"/>
            <a:ext cx="435870" cy="416633"/>
          </a:xfrm>
          <a:prstGeom prst="rect">
            <a:avLst/>
          </a:prstGeom>
        </p:spPr>
      </p:pic>
      <p:pic>
        <p:nvPicPr>
          <p:cNvPr id="53" name="Gráfico 52" descr="Marca de insignia1 contorno">
            <a:extLst>
              <a:ext uri="{FF2B5EF4-FFF2-40B4-BE49-F238E27FC236}">
                <a16:creationId xmlns:a16="http://schemas.microsoft.com/office/drawing/2014/main" id="{BC6DB783-DA98-BCB6-363A-33ADC4C7BE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66706" y="4163170"/>
            <a:ext cx="416633" cy="416633"/>
          </a:xfrm>
          <a:prstGeom prst="rect">
            <a:avLst/>
          </a:prstGeom>
        </p:spPr>
      </p:pic>
      <p:pic>
        <p:nvPicPr>
          <p:cNvPr id="54" name="Gráfico 53" descr="Marca de insignia1 contorno">
            <a:extLst>
              <a:ext uri="{FF2B5EF4-FFF2-40B4-BE49-F238E27FC236}">
                <a16:creationId xmlns:a16="http://schemas.microsoft.com/office/drawing/2014/main" id="{2B545EAA-2ABA-9CAB-6D64-89AD08A0B9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88981" y="4083518"/>
            <a:ext cx="416633" cy="416633"/>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3C3BAC68B0ECB40A287DF6C23C7DE42" ma:contentTypeVersion="0" ma:contentTypeDescription="Crear nuevo documento." ma:contentTypeScope="" ma:versionID="453147aaec956f00f5dacc1809186de7">
  <xsd:schema xmlns:xsd="http://www.w3.org/2001/XMLSchema" xmlns:xs="http://www.w3.org/2001/XMLSchema" xmlns:p="http://schemas.microsoft.com/office/2006/metadata/properties" targetNamespace="http://schemas.microsoft.com/office/2006/metadata/properties" ma:root="true" ma:fieldsID="0d52eee179b4b7cb1aba1caaea387c4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47A271-689D-4D9F-A6F8-29587383A868}"/>
</file>

<file path=customXml/itemProps2.xml><?xml version="1.0" encoding="utf-8"?>
<ds:datastoreItem xmlns:ds="http://schemas.openxmlformats.org/officeDocument/2006/customXml" ds:itemID="{B5B0A4A5-8350-4398-A6C0-BEE5A8C274CD}"/>
</file>

<file path=customXml/itemProps3.xml><?xml version="1.0" encoding="utf-8"?>
<ds:datastoreItem xmlns:ds="http://schemas.openxmlformats.org/officeDocument/2006/customXml" ds:itemID="{E4B218E8-705E-4156-90E1-5036C404BF5A}"/>
</file>

<file path=docProps/app.xml><?xml version="1.0" encoding="utf-8"?>
<Properties xmlns="http://schemas.openxmlformats.org/officeDocument/2006/extended-properties" xmlns:vt="http://schemas.openxmlformats.org/officeDocument/2006/docPropsVTypes">
  <TotalTime>1046</TotalTime>
  <Words>1746</Words>
  <Application>Microsoft Office PowerPoint</Application>
  <PresentationFormat>Panorámica</PresentationFormat>
  <Paragraphs>240</Paragraphs>
  <Slides>20</Slides>
  <Notes>2</Notes>
  <HiddenSlides>0</HiddenSlides>
  <MMClips>0</MMClips>
  <ScaleCrop>false</ScaleCrop>
  <HeadingPairs>
    <vt:vector size="6" baseType="variant">
      <vt:variant>
        <vt:lpstr>Fuentes usadas</vt:lpstr>
      </vt:variant>
      <vt:variant>
        <vt:i4>16</vt:i4>
      </vt:variant>
      <vt:variant>
        <vt:lpstr>Tema</vt:lpstr>
      </vt:variant>
      <vt:variant>
        <vt:i4>4</vt:i4>
      </vt:variant>
      <vt:variant>
        <vt:lpstr>Títulos de diapositiva</vt:lpstr>
      </vt:variant>
      <vt:variant>
        <vt:i4>20</vt:i4>
      </vt:variant>
    </vt:vector>
  </HeadingPairs>
  <TitlesOfParts>
    <vt:vector size="40" baseType="lpstr">
      <vt:lpstr>Malgun Gothic</vt:lpstr>
      <vt:lpstr>Arial</vt:lpstr>
      <vt:lpstr>Arial Black</vt:lpstr>
      <vt:lpstr>Arial Narrow</vt:lpstr>
      <vt:lpstr>Bahnschrift Condensed</vt:lpstr>
      <vt:lpstr>Calibri</vt:lpstr>
      <vt:lpstr>Calibri Light</vt:lpstr>
      <vt:lpstr>Courier New</vt:lpstr>
      <vt:lpstr>Franklin Gothic Book</vt:lpstr>
      <vt:lpstr>HY견고딕</vt:lpstr>
      <vt:lpstr>HY헤드라인M</vt:lpstr>
      <vt:lpstr>Montserrat</vt:lpstr>
      <vt:lpstr>Poppins</vt:lpstr>
      <vt:lpstr>Times New Roman</vt:lpstr>
      <vt:lpstr>Verdana</vt:lpstr>
      <vt:lpstr>Wingdings</vt:lpstr>
      <vt:lpstr>Tema de Office</vt:lpstr>
      <vt:lpstr>Diseño personalizado</vt:lpstr>
      <vt:lpstr>1_Diseño personalizado</vt:lpstr>
      <vt:lpstr>2_Diseño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Omonte Sejas</dc:creator>
  <cp:lastModifiedBy>Ivan Omonte Sejas</cp:lastModifiedBy>
  <cp:revision>31</cp:revision>
  <dcterms:created xsi:type="dcterms:W3CDTF">2022-07-14T21:12:24Z</dcterms:created>
  <dcterms:modified xsi:type="dcterms:W3CDTF">2022-07-22T15:11:35Z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0x010100A3C3BAC68B0ECB40A287DF6C23C7DE42</vt:lpwstr>
  </property>
</Properties>
</file>